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347" r:id="rId5"/>
    <p:sldId id="366" r:id="rId6"/>
    <p:sldId id="348" r:id="rId7"/>
    <p:sldId id="349" r:id="rId8"/>
    <p:sldId id="260" r:id="rId9"/>
    <p:sldId id="289" r:id="rId10"/>
    <p:sldId id="262" r:id="rId11"/>
    <p:sldId id="288" r:id="rId12"/>
    <p:sldId id="294" r:id="rId13"/>
    <p:sldId id="290" r:id="rId14"/>
    <p:sldId id="264" r:id="rId15"/>
    <p:sldId id="265" r:id="rId16"/>
    <p:sldId id="266" r:id="rId17"/>
    <p:sldId id="318" r:id="rId18"/>
    <p:sldId id="267" r:id="rId19"/>
    <p:sldId id="273" r:id="rId20"/>
    <p:sldId id="287" r:id="rId21"/>
    <p:sldId id="312" r:id="rId2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4EBFB0F-D519-4D38-B985-B62C3C7DC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7D33FC88-EA24-4D6F-9E4F-FB85E2D3E3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9027B197-F5DF-4EB8-9829-828F1AE87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146F-44B9-4C15-814B-737BD0DBCEF2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8F13D798-994C-4450-8041-EB693473A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306E5305-8461-472F-B2A5-2406EEC99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6D8D-EDE2-4412-8EE8-3AD352E010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1057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E71F279-E6C3-4238-9083-EA165BB76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4AE31550-3D1C-47DC-AB4E-B80E2035B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1DBF812E-05EE-407D-AF1E-84ACEB144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146F-44B9-4C15-814B-737BD0DBCEF2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72C21077-14FC-47C6-BFD7-A90B4734B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41C95E40-3830-4CA2-995A-EAE086AAB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6D8D-EDE2-4412-8EE8-3AD352E010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9518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A39F578E-5B85-45A0-B5B2-CAACC1EF79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EDE5A807-5163-4C63-A887-BF915C04B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28ABEB13-5A08-4A1D-9827-8663B979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146F-44B9-4C15-814B-737BD0DBCEF2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A2C99CDB-6031-44D8-8281-F1237A767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22BB0102-FE74-4E2B-AAA1-49AF5AC45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6D8D-EDE2-4412-8EE8-3AD352E010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50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95D8521-24F1-40EE-AA80-ACB112F87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CA70F575-7101-4CB7-89FD-B1CCDF64B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6FA3DD94-CDE8-4258-90CE-954401B99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146F-44B9-4C15-814B-737BD0DBCEF2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0B5DD340-C616-4C92-B213-094A643EE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F7271FE4-DA46-491A-A6B1-D67DD2371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6D8D-EDE2-4412-8EE8-3AD352E010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189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64014F6-63CA-49C9-8467-68985FD71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BF99FCD9-C3C6-442F-A94E-A70DB7D8D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73916800-4558-4E66-BF12-3873E62C9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146F-44B9-4C15-814B-737BD0DBCEF2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17A53577-7B57-4DE5-9E7D-101531629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5DCC0603-9446-4245-9A2D-DBDC31079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6D8D-EDE2-4412-8EE8-3AD352E010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8585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261E6EC-9F3B-4AC3-8B99-E4F8ADFB6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642E90DC-7D36-4A6E-ACC7-461257A788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70272C96-08E0-4AA8-8F3C-7097ABDABA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76857D28-AB28-4BAE-9032-914F894E6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146F-44B9-4C15-814B-737BD0DBCEF2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53919E01-142F-4A83-9F94-5D9EC65FA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C6307540-D73C-474A-BAE5-2B67E877C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6D8D-EDE2-4412-8EE8-3AD352E010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586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E7CDE1D-4726-4BB5-A807-2E0ABB465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066FFFEB-81D6-483C-8E20-ED658E083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A6040577-ED00-4F55-9416-780F4DF5E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CD61285B-0FBA-48E6-A7A3-A97F5B29BB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0CE64CBE-8B9E-484A-A067-F308D26D1C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4960070B-DFA0-423E-9958-6121B0F01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146F-44B9-4C15-814B-737BD0DBCEF2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FB34F9BC-28EA-4BCE-9E3C-18B75F3C7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9869BADE-E7BF-4E62-9424-F355D651C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6D8D-EDE2-4412-8EE8-3AD352E010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229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B7702A3-13AC-429B-A941-06AB59B83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2370029E-232A-461D-AEC6-00EBF7CD0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146F-44B9-4C15-814B-737BD0DBCEF2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133914C7-26C7-43B9-A820-ADB0F2B7C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DDEA5EB-E5C6-490D-A688-145EB9749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6D8D-EDE2-4412-8EE8-3AD352E010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4087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F79E3D2C-5A86-4488-BF61-C94BEDBF2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146F-44B9-4C15-814B-737BD0DBCEF2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BE43D9BA-692D-4559-B0B7-6496250B7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272EE7CA-8C8F-4E96-BD7F-1B8BA1F48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6D8D-EDE2-4412-8EE8-3AD352E010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63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4133706-F9E6-4ECE-87AB-B71B1300B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EB9D086-3F4F-4837-920D-A05062DA9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5C98B6CA-C0FD-4D5B-BA85-83786347E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150E1BBB-1001-4F0D-A1D2-2B4EC67A2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146F-44B9-4C15-814B-737BD0DBCEF2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CC2BF62C-4C10-45C9-9413-C7EB17E28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4F00AA75-6687-4011-A951-60A2E28D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6D8D-EDE2-4412-8EE8-3AD352E010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005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F9A8895-AD30-4CAC-AB2A-FBDEB2566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F9C95D7F-4BAC-4D60-9082-AD6D000627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926BE21B-786B-4AB0-9E14-60453E60E3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6F99303E-47E9-40D5-917F-E991AFF6E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1146F-44B9-4C15-814B-737BD0DBCEF2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BDBDBA62-2C58-4602-A8A3-1241D53A8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182DBA34-FE0F-401E-9D39-1EB7B0D2A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F6D8D-EDE2-4412-8EE8-3AD352E010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985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059E9F98-D5DB-4B1D-BE1B-39A7EF983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C0F25F39-546D-4724-80E3-BF34D9136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CE80EF1A-0847-47F1-ADE7-B598C804C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1146F-44B9-4C15-814B-737BD0DBCEF2}" type="datetimeFigureOut">
              <a:rPr lang="el-GR" smtClean="0"/>
              <a:t>13/1/2021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560E5C7E-7912-47FF-A270-2F13064BB8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247A47D3-3CFA-4C72-9614-27A4A38442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F6D8D-EDE2-4412-8EE8-3AD352E010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890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images.google.com/imgres?imgurl=http://www.bulbcenter.gr/New/9/Gf-4229.jpg&amp;imgrefurl=http://www.bulbcenter.gr/New/9a.html&amp;usg=__liEwTzjgYGLrKa1NUVMs8lWEPAM=&amp;h=450&amp;w=485&amp;sz=31&amp;hl=en&amp;start=2&amp;tbnid=gGTIw3xhzM75CM:&amp;tbnh=120&amp;tbnw=129&amp;prev=/images?q=%CE%B5%CF%81%CE%B3%CE%B1%CE%BB%CE%B5%CE%AF%CE%B1+%CE%BA%CE%BB%CE%B1%CE%B4%CE%AD%CE%BC%CE%B1%CF%84%CE%BF%CF%82&amp;gbv=2&amp;ndsp=20&amp;hl=en&amp;sa=N" TargetMode="External"/><Relationship Id="rId7" Type="http://schemas.openxmlformats.org/officeDocument/2006/relationships/hyperlink" Target="http://images.google.com/imgres?imgurl=http://www.gpantelios.gr/files/30020V_m.jpg&amp;imgrefurl=http://www.gpantelios.gr/?p=p_2&amp;iCategory=2&amp;iPage=12&amp;usg=__UO68MyY09LYJMnRqsjBZyH16N7g=&amp;h=40&amp;w=100&amp;sz=2&amp;hl=en&amp;start=39&amp;tbnid=lTjorXJyF3wZmM:&amp;tbnh=33&amp;tbnw=82&amp;prev=/images?q=%CE%B5%CF%81%CE%B3%CE%B1%CE%BB%CE%B5%CE%AF%CE%B1+%CE%BA%CE%BB%CE%B1%CE%B4%CE%AD%CE%BC%CE%B1%CF%84%CE%BF%CF%82&amp;start=20&amp;gbv=2&amp;ndsp=20&amp;hl=en&amp;sa=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images.google.com/imgres?imgurl=http://www.texnikos.gr/gardening/tileskopiko_01.gif&amp;imgrefurl=http://www.texnikos.gr/gardening/tools_garden.shtml&amp;usg=__w0MLY9T2f3BC84pDCiaUmhjR5io=&amp;h=200&amp;w=308&amp;sz=11&amp;hl=en&amp;start=12&amp;tbnid=zKvuGcxAjChj2M:&amp;tbnh=76&amp;tbnw=117&amp;prev=/images?q=%CE%B5%CF%81%CE%B3%CE%B1%CE%BB%CE%B5%CE%AF%CE%B1+%CE%BA%CE%BB%CE%B1%CE%B4%CE%AD%CE%BC%CE%B1%CF%84%CE%BF%CF%82&amp;gbv=2&amp;ndsp=20&amp;hl=en&amp;sa=N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F08521-1F19-43BC-A51A-2EE1D58496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l-GR" sz="8800" dirty="0"/>
              <a:t>Κλάδεμα </a:t>
            </a:r>
            <a:endParaRPr lang="en-US" sz="8800" dirty="0"/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xmlns="" id="{9D84606B-0026-43A3-8616-66FA3D6B1E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67564" y="5286375"/>
            <a:ext cx="3271837" cy="941388"/>
          </a:xfrm>
        </p:spPr>
        <p:txBody>
          <a:bodyPr/>
          <a:lstStyle/>
          <a:p>
            <a:endParaRPr lang="el-GR" altLang="el-GR"/>
          </a:p>
          <a:p>
            <a:endParaRPr lang="el-GR" altLang="el-GR"/>
          </a:p>
        </p:txBody>
      </p:sp>
      <p:pic>
        <p:nvPicPr>
          <p:cNvPr id="5124" name="Picture 2" descr="http://imageshack.gr/files/q1y20nu216dh62ll2zt7.jpg">
            <a:extLst>
              <a:ext uri="{FF2B5EF4-FFF2-40B4-BE49-F238E27FC236}">
                <a16:creationId xmlns:a16="http://schemas.microsoft.com/office/drawing/2014/main" xmlns="" id="{B5546CE3-8B9A-4F0A-A1AE-ECD8521A3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57550"/>
            <a:ext cx="53721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4" descr="http://tbn0.google.com/images?q=tbn:gGTIw3xhzM75CM:http://www.bulbcenter.gr/New/9/Gf-4229.jpg">
            <a:hlinkClick r:id="rId3"/>
            <a:extLst>
              <a:ext uri="{FF2B5EF4-FFF2-40B4-BE49-F238E27FC236}">
                <a16:creationId xmlns:a16="http://schemas.microsoft.com/office/drawing/2014/main" xmlns="" id="{65A81A27-7A76-4D3B-8948-B4C4E0550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3439" y="928688"/>
            <a:ext cx="1228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http://tbn2.google.com/images?q=tbn:zKvuGcxAjChj2M:http://www.texnikos.gr/gardening/tileskopiko_01.gif">
            <a:hlinkClick r:id="rId5"/>
            <a:extLst>
              <a:ext uri="{FF2B5EF4-FFF2-40B4-BE49-F238E27FC236}">
                <a16:creationId xmlns:a16="http://schemas.microsoft.com/office/drawing/2014/main" xmlns="" id="{F9968D0D-2C20-4F33-9C15-D51284A6D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4" y="1714500"/>
            <a:ext cx="11144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8" descr="http://tbn0.google.com/images?q=tbn:lTjorXJyF3wZmM:http://www.gpantelios.gr/files/30020V_m.jpg">
            <a:hlinkClick r:id="rId7"/>
            <a:extLst>
              <a:ext uri="{FF2B5EF4-FFF2-40B4-BE49-F238E27FC236}">
                <a16:creationId xmlns:a16="http://schemas.microsoft.com/office/drawing/2014/main" xmlns="" id="{57D10D1B-5D4E-4250-9C68-D96B36246C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3857626"/>
            <a:ext cx="19685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xmlns="" id="{4CDCB252-3044-483D-80E1-ECCF26B1A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188" y="1557338"/>
            <a:ext cx="8229600" cy="4729162"/>
          </a:xfrm>
        </p:spPr>
        <p:txBody>
          <a:bodyPr>
            <a:normAutofit lnSpcReduction="10000"/>
          </a:bodyPr>
          <a:lstStyle/>
          <a:p>
            <a:pPr eaLnBrk="1" hangingPunct="1"/>
            <a:endParaRPr lang="el-GR" altLang="el-GR"/>
          </a:p>
          <a:p>
            <a:pPr eaLnBrk="1" hangingPunct="1"/>
            <a:r>
              <a:rPr lang="el-GR" altLang="el-GR">
                <a:latin typeface="Arial" panose="020B0604020202020204" pitchFamily="34" charset="0"/>
              </a:rPr>
              <a:t>Πολλές φορές το κλάδεμα έχει χαρακτήρα επέμβασης για θέματα φυτοπροστασίας,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l-GR" altLang="el-GR">
                <a:latin typeface="Arial" panose="020B0604020202020204" pitchFamily="34" charset="0"/>
              </a:rPr>
              <a:t>	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l-GR" altLang="el-GR">
                <a:latin typeface="Arial" panose="020B0604020202020204" pitchFamily="34" charset="0"/>
              </a:rPr>
              <a:t>	έχοντας ως κατεύθυνση την </a:t>
            </a:r>
            <a:r>
              <a:rPr lang="el-GR" altLang="el-GR" b="1">
                <a:latin typeface="Arial" panose="020B0604020202020204" pitchFamily="34" charset="0"/>
              </a:rPr>
              <a:t>αφαίρεση προσβεβλημένων βλαστών</a:t>
            </a:r>
            <a:r>
              <a:rPr lang="el-GR" altLang="el-GR">
                <a:latin typeface="Arial" panose="020B0604020202020204" pitchFamily="34" charset="0"/>
              </a:rPr>
              <a:t> από κάποιο παθογόνο, </a:t>
            </a:r>
            <a:r>
              <a:rPr lang="el-GR" altLang="el-GR" b="1">
                <a:latin typeface="Arial" panose="020B0604020202020204" pitchFamily="34" charset="0"/>
              </a:rPr>
              <a:t>την απομάκρυνση και την καύση τους</a:t>
            </a:r>
            <a:r>
              <a:rPr lang="el-GR" altLang="el-GR">
                <a:latin typeface="Arial" panose="020B0604020202020204" pitchFamily="34" charset="0"/>
              </a:rPr>
              <a:t>. </a:t>
            </a:r>
          </a:p>
          <a:p>
            <a:pPr eaLnBrk="1" hangingPunct="1"/>
            <a:endParaRPr lang="el-GR" altLang="el-GR">
              <a:latin typeface="Arial" panose="020B0604020202020204" pitchFamily="34" charset="0"/>
            </a:endParaRPr>
          </a:p>
          <a:p>
            <a:pPr eaLnBrk="1" hangingPunct="1"/>
            <a:r>
              <a:rPr lang="el-GR" altLang="el-GR">
                <a:latin typeface="Arial" panose="020B0604020202020204" pitchFamily="34" charset="0"/>
              </a:rPr>
              <a:t>Στις περιπτώσεις αυτές ή τακτική απολύμανση των εργαλείων κλαδέματος είναι απαραίτητη .</a:t>
            </a:r>
          </a:p>
          <a:p>
            <a:pPr eaLnBrk="1" hangingPunct="1"/>
            <a:endParaRPr lang="en-US" altLang="el-GR">
              <a:latin typeface="Arial" panose="020B0604020202020204" pitchFamily="34" charset="0"/>
            </a:endParaRPr>
          </a:p>
        </p:txBody>
      </p:sp>
      <p:sp>
        <p:nvSpPr>
          <p:cNvPr id="13315" name="Rectangle 5">
            <a:extLst>
              <a:ext uri="{FF2B5EF4-FFF2-40B4-BE49-F238E27FC236}">
                <a16:creationId xmlns:a16="http://schemas.microsoft.com/office/drawing/2014/main" xmlns="" id="{20C0FC57-7B1B-421F-B818-A6319108F6FF}"/>
              </a:ext>
            </a:extLst>
          </p:cNvPr>
          <p:cNvSpPr>
            <a:spLocks/>
          </p:cNvSpPr>
          <p:nvPr/>
        </p:nvSpPr>
        <p:spPr bwMode="auto">
          <a:xfrm>
            <a:off x="1992313" y="3333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altLang="el-GR" sz="5000">
                <a:solidFill>
                  <a:schemeClr val="tx2"/>
                </a:solidFill>
                <a:latin typeface="Calibri" panose="020F0502020204030204" pitchFamily="34" charset="0"/>
              </a:rPr>
              <a:t>Κλάδεμα φυτοπροστασίας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5B41101D-8810-4E48-8714-B510BFA90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476250"/>
            <a:ext cx="8229600" cy="1143000"/>
          </a:xfrm>
        </p:spPr>
        <p:txBody>
          <a:bodyPr/>
          <a:lstStyle/>
          <a:p>
            <a:r>
              <a:rPr lang="el-GR" altLang="el-GR"/>
              <a:t>Αρχές κλαδέματος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xmlns="" id="{A5E682F0-ABED-4BF6-99BF-732966B4C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03513" y="1935163"/>
            <a:ext cx="9432801" cy="45894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l-GR" altLang="el-GR" sz="2400" dirty="0">
                <a:latin typeface="Arial" panose="020B0604020202020204" pitchFamily="34" charset="0"/>
              </a:rPr>
              <a:t>	Κατά την εργασία του κλαδέματος καρποφορίας, χρειάζεται ο κλαδευτής να γνωρίζει καλά, 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l-GR" altLang="el-GR" sz="24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l-GR" altLang="el-GR" sz="3200" dirty="0">
                <a:latin typeface="Arial" panose="020B0604020202020204" pitchFamily="34" charset="0"/>
              </a:rPr>
              <a:t>	</a:t>
            </a:r>
            <a:r>
              <a:rPr lang="el-GR" altLang="el-GR" sz="3200" b="1" dirty="0">
                <a:latin typeface="Arial" panose="020B0604020202020204" pitchFamily="34" charset="0"/>
              </a:rPr>
              <a:t>τα καρποφόρα όργανα του κάθε είδους</a:t>
            </a:r>
            <a:r>
              <a:rPr lang="el-GR" altLang="el-GR" sz="32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l-GR" altLang="el-GR" sz="32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l-GR" altLang="el-GR" sz="2400" dirty="0">
                <a:latin typeface="Arial" panose="020B0604020202020204" pitchFamily="34" charset="0"/>
              </a:rPr>
              <a:t>Όπως π.χ.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400" dirty="0">
                <a:latin typeface="Arial" panose="020B0604020202020204" pitchFamily="34" charset="0"/>
              </a:rPr>
              <a:t>	</a:t>
            </a:r>
            <a:r>
              <a:rPr lang="el-GR" altLang="el-GR" sz="3200" dirty="0">
                <a:latin typeface="Arial" panose="020B0604020202020204" pitchFamily="34" charset="0"/>
              </a:rPr>
              <a:t>ποιοι οφθαλμοί είναι γόνιμοι 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3200" dirty="0">
                <a:latin typeface="Arial" panose="020B0604020202020204" pitchFamily="34" charset="0"/>
              </a:rPr>
              <a:t>	σε ποιους βλαστούς ανθίζει έτους ή διετίας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3200" dirty="0">
                <a:latin typeface="Arial" panose="020B0604020202020204" pitchFamily="34" charset="0"/>
              </a:rPr>
              <a:t>	άλλα καρποφόρα όργανα 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l-GR" altLang="el-GR" sz="3200" dirty="0">
                <a:latin typeface="Arial" panose="020B0604020202020204" pitchFamily="34" charset="0"/>
              </a:rPr>
              <a:t>			</a:t>
            </a:r>
            <a:r>
              <a:rPr lang="el-GR" altLang="el-GR" sz="3200" dirty="0" err="1">
                <a:latin typeface="Arial" panose="020B0604020202020204" pitchFamily="34" charset="0"/>
              </a:rPr>
              <a:t>λαμβούρδες</a:t>
            </a:r>
            <a:r>
              <a:rPr lang="el-GR" altLang="el-GR" sz="3200" dirty="0">
                <a:latin typeface="Arial" panose="020B0604020202020204" pitchFamily="34" charset="0"/>
              </a:rPr>
              <a:t> /ροζέτες</a:t>
            </a:r>
            <a:r>
              <a:rPr lang="el-GR" altLang="el-GR" sz="2400" dirty="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1A121DFA-BC75-40B3-B78B-7B51E974B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476250"/>
            <a:ext cx="8229600" cy="1143000"/>
          </a:xfrm>
        </p:spPr>
        <p:txBody>
          <a:bodyPr/>
          <a:lstStyle/>
          <a:p>
            <a:r>
              <a:rPr lang="el-GR" altLang="el-GR">
                <a:latin typeface="Arial" panose="020B0604020202020204" pitchFamily="34" charset="0"/>
              </a:rPr>
              <a:t>Προϋποθέσεις</a:t>
            </a:r>
            <a:r>
              <a:rPr lang="el-GR" altLang="el-GR"/>
              <a:t>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03A95A0D-65E8-495B-8744-6B232AD9C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4826" y="1935164"/>
            <a:ext cx="8785225" cy="4389437"/>
          </a:xfrm>
        </p:spPr>
        <p:txBody>
          <a:bodyPr>
            <a:normAutofit fontScale="92500" lnSpcReduction="10000"/>
          </a:bodyPr>
          <a:lstStyle/>
          <a:p>
            <a:r>
              <a:rPr lang="el-GR" altLang="el-GR" dirty="0">
                <a:latin typeface="Arial" panose="020B0604020202020204" pitchFamily="34" charset="0"/>
              </a:rPr>
              <a:t>Γνώση του τρόπου καρποφορίας</a:t>
            </a:r>
          </a:p>
          <a:p>
            <a:r>
              <a:rPr lang="el-GR" altLang="el-GR" dirty="0">
                <a:latin typeface="Arial" panose="020B0604020202020204" pitchFamily="34" charset="0"/>
              </a:rPr>
              <a:t>Τρόπου γονιμοποίησης (</a:t>
            </a:r>
            <a:r>
              <a:rPr lang="el-GR" altLang="el-GR" dirty="0" err="1">
                <a:latin typeface="Arial" panose="020B0604020202020204" pitchFamily="34" charset="0"/>
              </a:rPr>
              <a:t>σταύρο</a:t>
            </a:r>
            <a:r>
              <a:rPr lang="el-GR" altLang="el-GR" dirty="0">
                <a:latin typeface="Arial" panose="020B0604020202020204" pitchFamily="34" charset="0"/>
              </a:rPr>
              <a:t>-, </a:t>
            </a:r>
            <a:r>
              <a:rPr lang="el-GR" altLang="el-GR" dirty="0" err="1">
                <a:latin typeface="Arial" panose="020B0604020202020204" pitchFamily="34" charset="0"/>
              </a:rPr>
              <a:t>αυτογονιμοποιούμενο</a:t>
            </a:r>
            <a:r>
              <a:rPr lang="el-GR" altLang="el-GR" dirty="0">
                <a:latin typeface="Arial" panose="020B0604020202020204" pitchFamily="34" charset="0"/>
              </a:rPr>
              <a:t>)</a:t>
            </a:r>
          </a:p>
          <a:p>
            <a:r>
              <a:rPr lang="el-GR" altLang="el-GR" dirty="0">
                <a:latin typeface="Arial" panose="020B0604020202020204" pitchFamily="34" charset="0"/>
              </a:rPr>
              <a:t>Γνώση ικανοποιητικού ποσοστού </a:t>
            </a:r>
            <a:r>
              <a:rPr lang="el-GR" altLang="el-GR" dirty="0" err="1">
                <a:latin typeface="Arial" panose="020B0604020202020204" pitchFamily="34" charset="0"/>
              </a:rPr>
              <a:t>καρπόδεσης</a:t>
            </a:r>
            <a:r>
              <a:rPr lang="el-GR" altLang="el-GR" dirty="0">
                <a:latin typeface="Arial" panose="020B0604020202020204" pitchFamily="34" charset="0"/>
              </a:rPr>
              <a:t>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l-GR" altLang="el-GR" dirty="0">
                <a:latin typeface="Arial" panose="020B0604020202020204" pitchFamily="34" charset="0"/>
              </a:rPr>
              <a:t>					(μηλιά 8-10%)</a:t>
            </a:r>
          </a:p>
          <a:p>
            <a:r>
              <a:rPr lang="el-GR" altLang="el-GR" dirty="0">
                <a:highlight>
                  <a:srgbClr val="FFFF00"/>
                </a:highlight>
                <a:latin typeface="Arial" panose="020B0604020202020204" pitchFamily="34" charset="0"/>
              </a:rPr>
              <a:t>Διάκριση </a:t>
            </a:r>
            <a:r>
              <a:rPr lang="el-GR" altLang="el-GR" dirty="0" err="1">
                <a:highlight>
                  <a:srgbClr val="FFFF00"/>
                </a:highlight>
                <a:latin typeface="Arial" panose="020B0604020202020204" pitchFamily="34" charset="0"/>
              </a:rPr>
              <a:t>βλαστοφόρων</a:t>
            </a:r>
            <a:r>
              <a:rPr lang="el-GR" altLang="el-GR" dirty="0">
                <a:highlight>
                  <a:srgbClr val="FFFF00"/>
                </a:highlight>
                <a:latin typeface="Arial" panose="020B0604020202020204" pitchFamily="34" charset="0"/>
              </a:rPr>
              <a:t> από ανθοφόρους ή μικτούς οφθαλμούς όταν είναι σε λήθαργο </a:t>
            </a:r>
          </a:p>
          <a:p>
            <a:endParaRPr lang="en-US" altLang="el-GR" dirty="0">
              <a:latin typeface="Arial" panose="020B0604020202020204" pitchFamily="34" charset="0"/>
            </a:endParaRPr>
          </a:p>
          <a:p>
            <a:r>
              <a:rPr lang="el-GR" altLang="el-GR" dirty="0">
                <a:latin typeface="Arial" panose="020B0604020202020204" pitchFamily="34" charset="0"/>
              </a:rPr>
              <a:t>Εκτίμηση δυνατότητας παραγωγής του κάθε δένδρου έτσι ώστε να αφήσουμε στο δένδρο ανάλογο αριθμό καρποφόρων οργάνων</a:t>
            </a:r>
            <a:r>
              <a:rPr lang="el-GR" altLang="el-GR" dirty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C075E294-47F5-41AF-850F-480BE92E4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404813"/>
            <a:ext cx="8229600" cy="1143000"/>
          </a:xfrm>
        </p:spPr>
        <p:txBody>
          <a:bodyPr/>
          <a:lstStyle/>
          <a:p>
            <a:r>
              <a:rPr lang="el-GR" altLang="el-GR"/>
              <a:t>Χειμερινό κλάδεμα 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BDAC1DFF-8A5B-46B7-AABB-DF38D579F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1935163"/>
            <a:ext cx="8229600" cy="4589462"/>
          </a:xfrm>
        </p:spPr>
        <p:txBody>
          <a:bodyPr/>
          <a:lstStyle/>
          <a:p>
            <a:r>
              <a:rPr lang="el-GR" altLang="el-GR" b="1" dirty="0">
                <a:latin typeface="Arial" panose="020B0604020202020204" pitchFamily="34" charset="0"/>
              </a:rPr>
              <a:t>Πραγματοποιείται από την πτώση των φύλλων μέχρι την έναρξη διόγκωσης των οφθαλμών την άνοιξη</a:t>
            </a:r>
          </a:p>
          <a:p>
            <a:pPr>
              <a:buFont typeface="Wingdings 2" panose="05020102010507070707" pitchFamily="18" charset="2"/>
              <a:buNone/>
            </a:pPr>
            <a:endParaRPr lang="el-GR" altLang="el-GR" dirty="0">
              <a:latin typeface="Arial" panose="020B0604020202020204" pitchFamily="34" charset="0"/>
            </a:endParaRPr>
          </a:p>
          <a:p>
            <a:r>
              <a:rPr lang="el-GR" altLang="el-GR" dirty="0">
                <a:highlight>
                  <a:srgbClr val="FFFF00"/>
                </a:highlight>
                <a:latin typeface="Arial" panose="020B0604020202020204" pitchFamily="34" charset="0"/>
              </a:rPr>
              <a:t>Σε περιοχές όπου η θερμοκρασία κατέρχεται σε χαμηλά επίπεδα εφαρμόζεται όψιμα </a:t>
            </a:r>
          </a:p>
          <a:p>
            <a:endParaRPr lang="el-GR" altLang="el-GR" dirty="0">
              <a:latin typeface="Arial" panose="020B0604020202020204" pitchFamily="34" charset="0"/>
            </a:endParaRPr>
          </a:p>
          <a:p>
            <a:r>
              <a:rPr lang="el-GR" altLang="el-GR" dirty="0">
                <a:latin typeface="Arial" panose="020B0604020202020204" pitchFamily="34" charset="0"/>
              </a:rPr>
              <a:t>Σε περιοχές που πλήττονται από ανοιξιάτικους παγετούς μπορεί να εφαρμοστεί κατά την </a:t>
            </a:r>
            <a:r>
              <a:rPr lang="el-GR" altLang="el-GR" dirty="0" err="1">
                <a:latin typeface="Arial" panose="020B0604020202020204" pitchFamily="34" charset="0"/>
              </a:rPr>
              <a:t>έκπτυξη</a:t>
            </a:r>
            <a:r>
              <a:rPr lang="el-GR" altLang="el-GR" dirty="0">
                <a:latin typeface="Arial" panose="020B0604020202020204" pitchFamily="34" charset="0"/>
              </a:rPr>
              <a:t> (άνοιγμα) των ανθοφόρων οφθαλμών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Content Placeholder 2">
            <a:extLst>
              <a:ext uri="{FF2B5EF4-FFF2-40B4-BE49-F238E27FC236}">
                <a16:creationId xmlns:a16="http://schemas.microsoft.com/office/drawing/2014/main" xmlns="" id="{7070C72D-85A6-4CE5-A771-A1B24562F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28688"/>
            <a:ext cx="8229600" cy="5395912"/>
          </a:xfrm>
        </p:spPr>
        <p:txBody>
          <a:bodyPr/>
          <a:lstStyle/>
          <a:p>
            <a:pPr eaLnBrk="1" hangingPunct="1"/>
            <a:r>
              <a:rPr lang="el-GR" altLang="el-GR"/>
              <a:t>Ιδιαίτερη σημασία έχει ο τρόπος με τον οποίο γίνονται οι τομές του κλαδέματος.</a:t>
            </a:r>
          </a:p>
          <a:p>
            <a:pPr eaLnBrk="1" hangingPunct="1"/>
            <a:r>
              <a:rPr lang="el-GR" altLang="el-GR"/>
              <a:t> Η χρήση του σωστού εργαλείου , καλά συντηρημένου , με κοφτερές λεπίδες, έτσι ώστε </a:t>
            </a:r>
            <a:r>
              <a:rPr lang="el-GR" altLang="el-GR" b="1"/>
              <a:t>να μην μασάει το προς κοπή κλαδί</a:t>
            </a:r>
            <a:r>
              <a:rPr lang="el-GR" altLang="el-GR"/>
              <a:t>. Η τακτική απολύμανση των εργαλείων κλαδέματος , βοηθά στην αποφυγή της μετάδοσης μολυσματικών ασθενειών από φυτό σε φυτό. </a:t>
            </a:r>
          </a:p>
          <a:p>
            <a:pPr eaLnBrk="1" hangingPunct="1"/>
            <a:r>
              <a:rPr lang="el-GR" altLang="el-GR"/>
              <a:t>Οι τομές θα πρέπει να γίνονται με κλίση 45</a:t>
            </a:r>
            <a:r>
              <a:rPr lang="el-GR" altLang="el-GR" baseline="30000"/>
              <a:t>ο</a:t>
            </a:r>
            <a:r>
              <a:rPr lang="el-GR" altLang="el-GR"/>
              <a:t> αντίθετα από τον τελευταίο οφθαλμό που διατηρούμε στο κλαδί (εικόνα 1) .</a:t>
            </a:r>
          </a:p>
          <a:p>
            <a:pPr eaLnBrk="1" hangingPunct="1"/>
            <a:endParaRPr lang="en-US" alt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http://www.anthorama.gr/files/kladema.files/image001.gif">
            <a:extLst>
              <a:ext uri="{FF2B5EF4-FFF2-40B4-BE49-F238E27FC236}">
                <a16:creationId xmlns:a16="http://schemas.microsoft.com/office/drawing/2014/main" xmlns="" id="{AAE893A2-11DF-4DF0-9086-2964446C60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592139"/>
            <a:ext cx="6265862" cy="535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Content Placeholder 2">
            <a:extLst>
              <a:ext uri="{FF2B5EF4-FFF2-40B4-BE49-F238E27FC236}">
                <a16:creationId xmlns:a16="http://schemas.microsoft.com/office/drawing/2014/main" xmlns="" id="{23C05E0B-0DEC-49FF-A0A3-1AF8ACB27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822" y="1360488"/>
            <a:ext cx="8486628" cy="4660900"/>
          </a:xfrm>
        </p:spPr>
        <p:txBody>
          <a:bodyPr/>
          <a:lstStyle/>
          <a:p>
            <a:pPr eaLnBrk="1" hangingPunct="1"/>
            <a:r>
              <a:rPr lang="el-GR" altLang="el-GR" dirty="0">
                <a:latin typeface="Arial" panose="020B0604020202020204" pitchFamily="34" charset="0"/>
                <a:cs typeface="Arial" panose="020B0604020202020204" pitchFamily="34" charset="0"/>
              </a:rPr>
              <a:t>Προσοχή χρειάζεται κατά την κοπή μεγάλων και χοντρών κλαδιών (</a:t>
            </a:r>
            <a:r>
              <a:rPr lang="el-GR" altLang="el-G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διαμέτρου πάνω από 3 </a:t>
            </a:r>
            <a:r>
              <a:rPr lang="en-US" altLang="el-G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el-GR" altLang="el-GR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l-GR" altLang="el-GR" b="1" dirty="0">
                <a:latin typeface="Arial" panose="020B0604020202020204" pitchFamily="34" charset="0"/>
                <a:cs typeface="Arial" panose="020B0604020202020204" pitchFamily="34" charset="0"/>
              </a:rPr>
              <a:t>αφενός για να μην </a:t>
            </a:r>
            <a:r>
              <a:rPr lang="el-GR" altLang="el-GR" b="1" dirty="0" err="1">
                <a:latin typeface="Arial" panose="020B0604020202020204" pitchFamily="34" charset="0"/>
                <a:cs typeface="Arial" panose="020B0604020202020204" pitchFamily="34" charset="0"/>
              </a:rPr>
              <a:t>ξεμασκαλίζονται</a:t>
            </a:r>
            <a:r>
              <a:rPr lang="el-GR" altLang="el-GR" b="1" dirty="0">
                <a:latin typeface="Arial" panose="020B0604020202020204" pitchFamily="34" charset="0"/>
                <a:cs typeface="Arial" panose="020B0604020202020204" pitchFamily="34" charset="0"/>
              </a:rPr>
              <a:t> τα κλαδιά 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l-GR" altLang="el-GR" b="1" dirty="0">
                <a:latin typeface="Arial" panose="020B0604020202020204" pitchFamily="34" charset="0"/>
                <a:cs typeface="Arial" panose="020B0604020202020204" pitchFamily="34" charset="0"/>
              </a:rPr>
              <a:t>αφετέρου για λόγους ασφάλειας (αποφυγή τραυματισμών) </a:t>
            </a:r>
            <a:r>
              <a:rPr lang="el-GR" altLang="el-G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eaLnBrk="1" hangingPunct="1"/>
            <a:endParaRPr lang="el-GR" alt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l-GR" altLang="el-GR" dirty="0">
                <a:latin typeface="Arial" panose="020B0604020202020204" pitchFamily="34" charset="0"/>
                <a:cs typeface="Arial" panose="020B0604020202020204" pitchFamily="34" charset="0"/>
              </a:rPr>
              <a:t>Η τεχνική αυτή συνίσταται στην κοπή των κλαδιών σε τρία στάδια (εικόνα 2) . </a:t>
            </a:r>
          </a:p>
          <a:p>
            <a:pPr eaLnBrk="1" hangingPunct="1"/>
            <a:endParaRPr lang="en-US" alt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731" name="Title 1">
            <a:extLst>
              <a:ext uri="{FF2B5EF4-FFF2-40B4-BE49-F238E27FC236}">
                <a16:creationId xmlns:a16="http://schemas.microsoft.com/office/drawing/2014/main" xmlns="" id="{C9B976E3-5811-4481-961D-DD264DCA3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620714"/>
            <a:ext cx="8229600" cy="720725"/>
          </a:xfrm>
        </p:spPr>
        <p:txBody>
          <a:bodyPr/>
          <a:lstStyle/>
          <a:p>
            <a:r>
              <a:rPr lang="el-GR" altLang="el-GR"/>
              <a:t>Πως 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>
            <a:extLst>
              <a:ext uri="{FF2B5EF4-FFF2-40B4-BE49-F238E27FC236}">
                <a16:creationId xmlns:a16="http://schemas.microsoft.com/office/drawing/2014/main" xmlns="" id="{42E93C13-E469-4F78-A3C5-FAB6DA4FB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Πως ;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A7D53A-1C29-4AF0-8A64-07AADB368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l-GR" dirty="0">
                <a:latin typeface="Arial" charset="0"/>
                <a:cs typeface="Arial" charset="0"/>
              </a:rPr>
              <a:t>Η πρώτη τομή είναι ημιτελής και γίνεται </a:t>
            </a:r>
            <a:r>
              <a:rPr lang="el-GR" b="1" dirty="0">
                <a:latin typeface="Arial" charset="0"/>
                <a:cs typeface="Arial" charset="0"/>
              </a:rPr>
              <a:t>στο κάτω μέρος του βλαστού , κοντύτερα στην βάση του </a:t>
            </a:r>
            <a:r>
              <a:rPr lang="el-GR" dirty="0">
                <a:latin typeface="Arial" charset="0"/>
                <a:cs typeface="Arial" charset="0"/>
              </a:rPr>
              <a:t>, απ’ ότι η δεύτερη τομή που γίνεται πλησίον της πρώτης αλλά στο πάνω μέρος του βλαστού. </a:t>
            </a:r>
          </a:p>
          <a:p>
            <a:pPr marL="0" indent="0">
              <a:buNone/>
              <a:defRPr/>
            </a:pPr>
            <a:endParaRPr lang="el-GR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l-GR" dirty="0">
                <a:latin typeface="Arial" charset="0"/>
                <a:cs typeface="Arial" charset="0"/>
              </a:rPr>
              <a:t>Σε περίπτωση που επιβάλλεται να αφαιρεθεί ο </a:t>
            </a:r>
            <a:r>
              <a:rPr lang="el-GR" b="1" dirty="0">
                <a:latin typeface="Arial" charset="0"/>
                <a:cs typeface="Arial" charset="0"/>
              </a:rPr>
              <a:t>βλαστός από την βάση του</a:t>
            </a:r>
            <a:r>
              <a:rPr lang="el-GR" dirty="0">
                <a:latin typeface="Arial" charset="0"/>
                <a:cs typeface="Arial" charset="0"/>
              </a:rPr>
              <a:t>, προχωρούμε και στο τρίτο βήμα (εικόνα 2), </a:t>
            </a:r>
            <a:r>
              <a:rPr lang="el-GR" u="sng" dirty="0">
                <a:latin typeface="Arial" charset="0"/>
                <a:cs typeface="Arial" charset="0"/>
              </a:rPr>
              <a:t>αφού πλέον το κλαδί έχει ελαφρύνει από το μεγάλο μέρος του φορτίου του </a:t>
            </a:r>
            <a:r>
              <a:rPr lang="el-GR" dirty="0">
                <a:latin typeface="Arial" charset="0"/>
                <a:cs typeface="Arial" charset="0"/>
              </a:rPr>
              <a:t>.</a:t>
            </a:r>
          </a:p>
          <a:p>
            <a:pPr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>
            <a:extLst>
              <a:ext uri="{FF2B5EF4-FFF2-40B4-BE49-F238E27FC236}">
                <a16:creationId xmlns:a16="http://schemas.microsoft.com/office/drawing/2014/main" xmlns="" id="{0ECCB24C-ABBD-44CC-B637-BAAEBBEC4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-2232"/>
            <a:ext cx="2616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2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l-GR" altLang="el-GR" sz="127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5779" name="Picture 2" descr="http://www.anthorama.gr/files/kladema.files/image002.gif">
            <a:extLst>
              <a:ext uri="{FF2B5EF4-FFF2-40B4-BE49-F238E27FC236}">
                <a16:creationId xmlns:a16="http://schemas.microsoft.com/office/drawing/2014/main" xmlns="" id="{C82391E2-8E90-4B0C-94A9-C538A9167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4" y="1484314"/>
            <a:ext cx="8181975" cy="373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ontent Placeholder 2">
            <a:extLst>
              <a:ext uri="{FF2B5EF4-FFF2-40B4-BE49-F238E27FC236}">
                <a16:creationId xmlns:a16="http://schemas.microsoft.com/office/drawing/2014/main" xmlns="" id="{C0B12A13-0E58-4A5A-A478-97510D91C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2363" y="1557338"/>
            <a:ext cx="9087729" cy="476726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l-GR" dirty="0">
                <a:latin typeface="Arial" charset="0"/>
                <a:cs typeface="Arial" charset="0"/>
              </a:rPr>
              <a:t>Μετά το κλάδεμα καλό είναι να γίνεται </a:t>
            </a:r>
            <a:r>
              <a:rPr lang="el-GR" b="1" dirty="0">
                <a:latin typeface="Arial" charset="0"/>
                <a:cs typeface="Arial" charset="0"/>
              </a:rPr>
              <a:t>επάλειψη των πληγών</a:t>
            </a:r>
            <a:r>
              <a:rPr lang="el-GR" dirty="0">
                <a:latin typeface="Arial" charset="0"/>
                <a:cs typeface="Arial" charset="0"/>
              </a:rPr>
              <a:t> που δημιουργούνται </a:t>
            </a:r>
            <a:endParaRPr lang="en-US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l-GR" dirty="0">
                <a:latin typeface="Arial" charset="0"/>
                <a:cs typeface="Arial" charset="0"/>
              </a:rPr>
              <a:t>είτε με ειδικά προς τον σκοπό αυτό σκευάσματα είτε με κερί </a:t>
            </a:r>
            <a:endParaRPr lang="en-US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l-GR" dirty="0">
                <a:latin typeface="Arial" charset="0"/>
                <a:cs typeface="Arial" charset="0"/>
              </a:rPr>
              <a:t>είτε τέλος με κοινή μπογιά , </a:t>
            </a:r>
            <a:endParaRPr lang="en-US" dirty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r>
              <a:rPr lang="el-GR" dirty="0">
                <a:latin typeface="Arial" charset="0"/>
                <a:cs typeface="Arial" charset="0"/>
              </a:rPr>
              <a:t>με σκοπό την </a:t>
            </a:r>
            <a:r>
              <a:rPr lang="el-GR" b="1" dirty="0">
                <a:latin typeface="Arial" charset="0"/>
                <a:cs typeface="Arial" charset="0"/>
              </a:rPr>
              <a:t>αποφυγή εισόδου μολυσμάτων </a:t>
            </a:r>
            <a:r>
              <a:rPr lang="el-GR" dirty="0">
                <a:latin typeface="Arial" charset="0"/>
                <a:cs typeface="Arial" charset="0"/>
              </a:rPr>
              <a:t>παθογόνων μικροοργανισμών στο φυτό.</a:t>
            </a: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A97BA071-3372-44F6-9F75-1FB84875E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l-GR" altLang="el-GR"/>
              <a:t>ΚΛΑΔΕΜΑ</a:t>
            </a:r>
            <a:endParaRPr lang="en-US" altLang="el-GR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xmlns="" id="{61707375-FD08-4CD9-BDDD-F0778284B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>
                <a:latin typeface="Arial" panose="020B0604020202020204" pitchFamily="34" charset="0"/>
              </a:rPr>
              <a:t>Κλάδεμα είναι η εργασία που γίνεται στα φυτά που έχουν </a:t>
            </a:r>
            <a:r>
              <a:rPr lang="el-GR" altLang="el-GR" b="1">
                <a:latin typeface="Arial" panose="020B0604020202020204" pitchFamily="34" charset="0"/>
              </a:rPr>
              <a:t>ξυλώδη κορμό και βλαστούς </a:t>
            </a:r>
            <a:r>
              <a:rPr lang="el-GR" altLang="el-GR">
                <a:latin typeface="Arial" panose="020B0604020202020204" pitchFamily="34" charset="0"/>
              </a:rPr>
              <a:t>και αποσκοπεί να </a:t>
            </a:r>
            <a:r>
              <a:rPr lang="el-GR" altLang="el-GR" b="1">
                <a:solidFill>
                  <a:srgbClr val="FF0000"/>
                </a:solidFill>
                <a:latin typeface="Arial" panose="020B0604020202020204" pitchFamily="34" charset="0"/>
              </a:rPr>
              <a:t>διαμορφώσει </a:t>
            </a:r>
            <a:r>
              <a:rPr lang="el-GR" altLang="el-GR">
                <a:latin typeface="Arial" panose="020B0604020202020204" pitchFamily="34" charset="0"/>
              </a:rPr>
              <a:t>και να δώσει στο φυτό ένα ορισμένο σχήμα, να </a:t>
            </a:r>
            <a:r>
              <a:rPr lang="el-GR" altLang="el-GR" b="1">
                <a:solidFill>
                  <a:srgbClr val="FF0000"/>
                </a:solidFill>
                <a:latin typeface="Arial" panose="020B0604020202020204" pitchFamily="34" charset="0"/>
              </a:rPr>
              <a:t>ρυθμίσει την κατεύθυνση της ανάπτυξής του ή την </a:t>
            </a:r>
            <a:r>
              <a:rPr lang="el-GR" altLang="el-GR">
                <a:latin typeface="Arial" panose="020B0604020202020204" pitchFamily="34" charset="0"/>
              </a:rPr>
              <a:t>παραγωγή του. </a:t>
            </a:r>
            <a:endParaRPr lang="en-US" altLang="el-GR">
              <a:latin typeface="Arial" panose="020B0604020202020204" pitchFamily="34" charset="0"/>
            </a:endParaRPr>
          </a:p>
          <a:p>
            <a:pPr eaLnBrk="1" hangingPunct="1"/>
            <a:endParaRPr lang="en-US" altLang="el-GR">
              <a:latin typeface="Arial" panose="020B0604020202020204" pitchFamily="34" charset="0"/>
            </a:endParaRPr>
          </a:p>
          <a:p>
            <a:pPr eaLnBrk="1" hangingPunct="1"/>
            <a:r>
              <a:rPr lang="el-GR" altLang="el-GR">
                <a:latin typeface="Arial" panose="020B0604020202020204" pitchFamily="34" charset="0"/>
              </a:rPr>
              <a:t>Τα μέρη του φυτού που κλαδεύονται είναι πάντα τα υπέργεια, και πιο συγκεκριμένα τα κλαδιά μικρά και μεγάλα.</a:t>
            </a:r>
          </a:p>
          <a:p>
            <a:pPr eaLnBrk="1" hangingPunct="1"/>
            <a:endParaRPr lang="en-US" altLang="el-GR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3BF826-93A6-446E-AD16-0A341DC0E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4905" y="836613"/>
            <a:ext cx="9233095" cy="5688012"/>
          </a:xfrm>
        </p:spPr>
        <p:txBody>
          <a:bodyPr>
            <a:noAutofit/>
          </a:bodyPr>
          <a:lstStyle/>
          <a:p>
            <a:pPr marL="0" indent="0">
              <a:buClr>
                <a:schemeClr val="accent3"/>
              </a:buClr>
              <a:buNone/>
              <a:defRPr/>
            </a:pPr>
            <a:r>
              <a:rPr lang="el-GR" dirty="0"/>
              <a:t>• </a:t>
            </a:r>
            <a:r>
              <a:rPr lang="el-GR" dirty="0">
                <a:latin typeface="Arial" pitchFamily="34" charset="0"/>
                <a:cs typeface="Arial" pitchFamily="34" charset="0"/>
              </a:rPr>
              <a:t>Μην κλαδεύετε τις ημέρες που έχει </a:t>
            </a:r>
            <a:r>
              <a:rPr lang="el-GR" b="1" dirty="0">
                <a:latin typeface="Arial" pitchFamily="34" charset="0"/>
                <a:cs typeface="Arial" pitchFamily="34" charset="0"/>
              </a:rPr>
              <a:t>έντονη βροχή ή πολύ αέρα</a:t>
            </a:r>
            <a:r>
              <a:rPr lang="el-GR" dirty="0">
                <a:latin typeface="Arial" pitchFamily="34" charset="0"/>
                <a:cs typeface="Arial" pitchFamily="34" charset="0"/>
              </a:rPr>
              <a:t>. Επίσης, μην κλαδεύετε τις </a:t>
            </a:r>
            <a:r>
              <a:rPr lang="el-GR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πολύ κρύες</a:t>
            </a:r>
            <a:r>
              <a:rPr lang="el-GR" dirty="0">
                <a:latin typeface="Arial" pitchFamily="34" charset="0"/>
                <a:cs typeface="Arial" pitchFamily="34" charset="0"/>
              </a:rPr>
              <a:t> ημέρες του χειμώνα ή το καλοκαίρι με καύσωνα.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el-GR" dirty="0">
                <a:latin typeface="Arial" pitchFamily="34" charset="0"/>
                <a:cs typeface="Arial" pitchFamily="34" charset="0"/>
              </a:rPr>
              <a:t/>
            </a:r>
            <a:br>
              <a:rPr lang="el-GR" dirty="0">
                <a:latin typeface="Arial" pitchFamily="34" charset="0"/>
                <a:cs typeface="Arial" pitchFamily="34" charset="0"/>
              </a:rPr>
            </a:br>
            <a:r>
              <a:rPr lang="el-GR" dirty="0">
                <a:latin typeface="Arial" pitchFamily="34" charset="0"/>
                <a:cs typeface="Arial" pitchFamily="34" charset="0"/>
              </a:rPr>
              <a:t>• Αν φυσά πολύς αέρας, ποτίστε περισσότερο το φυτό σας τις επόμενες ημέρες. Oι </a:t>
            </a:r>
            <a:r>
              <a:rPr lang="el-GR" u="sng" dirty="0">
                <a:latin typeface="Arial" pitchFamily="34" charset="0"/>
                <a:cs typeface="Arial" pitchFamily="34" charset="0"/>
              </a:rPr>
              <a:t>τομές που δημιουργούνται από το κλάδεμα αυξάνουν την εξάτμιση του νερού.</a:t>
            </a:r>
            <a:endParaRPr lang="en-US" u="sng" dirty="0"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el-GR" dirty="0">
                <a:latin typeface="Arial" pitchFamily="34" charset="0"/>
                <a:cs typeface="Arial" pitchFamily="34" charset="0"/>
              </a:rPr>
              <a:t/>
            </a:r>
            <a:br>
              <a:rPr lang="el-GR" dirty="0">
                <a:latin typeface="Arial" pitchFamily="34" charset="0"/>
                <a:cs typeface="Arial" pitchFamily="34" charset="0"/>
              </a:rPr>
            </a:br>
            <a:r>
              <a:rPr lang="el-GR" dirty="0">
                <a:latin typeface="Arial" pitchFamily="34" charset="0"/>
                <a:cs typeface="Arial" pitchFamily="34" charset="0"/>
              </a:rPr>
              <a:t>• Το κλάδεμα ανανέωσης ενός γερασμένου φυτού καλό είναι να </a:t>
            </a:r>
            <a:r>
              <a:rPr lang="el-GR" b="1" dirty="0">
                <a:latin typeface="Arial" pitchFamily="34" charset="0"/>
                <a:cs typeface="Arial" pitchFamily="34" charset="0"/>
              </a:rPr>
              <a:t>συνοδεύεται από λίπανση</a:t>
            </a:r>
            <a:r>
              <a:rPr lang="el-GR" dirty="0">
                <a:latin typeface="Arial" pitchFamily="34" charset="0"/>
                <a:cs typeface="Arial" pitchFamily="34" charset="0"/>
              </a:rPr>
              <a:t>. Το κλάδεμα θα το βοηθήσει να βγάλει νέους βλαστούς και το λίπασμα θα τους θρέψει.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el-GR" dirty="0"/>
              <a:t/>
            </a:r>
            <a:br>
              <a:rPr lang="el-GR" dirty="0"/>
            </a:br>
            <a:endParaRPr lang="en-US" dirty="0"/>
          </a:p>
        </p:txBody>
      </p:sp>
      <p:sp>
        <p:nvSpPr>
          <p:cNvPr id="81923" name="TextBox 1">
            <a:extLst>
              <a:ext uri="{FF2B5EF4-FFF2-40B4-BE49-F238E27FC236}">
                <a16:creationId xmlns:a16="http://schemas.microsoft.com/office/drawing/2014/main" xmlns="" id="{17A894CE-27FE-4176-8159-630FFDF30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1" y="188914"/>
            <a:ext cx="4105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4000" b="1">
                <a:latin typeface="Arial" panose="020B0604020202020204" pitchFamily="34" charset="0"/>
                <a:cs typeface="Arial" panose="020B0604020202020204" pitchFamily="34" charset="0"/>
              </a:rPr>
              <a:t>Μικρά μυστικά </a:t>
            </a:r>
          </a:p>
        </p:txBody>
      </p:sp>
      <p:sp>
        <p:nvSpPr>
          <p:cNvPr id="81924" name="TextBox 3">
            <a:extLst>
              <a:ext uri="{FF2B5EF4-FFF2-40B4-BE49-F238E27FC236}">
                <a16:creationId xmlns:a16="http://schemas.microsoft.com/office/drawing/2014/main" xmlns="" id="{B4CA67A9-11B5-48D6-A569-773A86714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7951" y="341314"/>
            <a:ext cx="4105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40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xmlns="" id="{0D1BEDEA-8AAB-44F9-B17A-3C26D2109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692150"/>
            <a:ext cx="8229600" cy="865188"/>
          </a:xfrm>
        </p:spPr>
        <p:txBody>
          <a:bodyPr/>
          <a:lstStyle/>
          <a:p>
            <a:r>
              <a:rPr lang="en-US" altLang="el-GR"/>
              <a:t> </a:t>
            </a:r>
            <a:r>
              <a:rPr lang="el-GR" altLang="el-GR" b="1"/>
              <a:t>Μικρά μυστικά -συνέχεια</a:t>
            </a:r>
          </a:p>
        </p:txBody>
      </p:sp>
      <p:sp>
        <p:nvSpPr>
          <p:cNvPr id="82947" name="Content Placeholder 2">
            <a:extLst>
              <a:ext uri="{FF2B5EF4-FFF2-40B4-BE49-F238E27FC236}">
                <a16:creationId xmlns:a16="http://schemas.microsoft.com/office/drawing/2014/main" xmlns="" id="{127DFD7F-72CD-49BF-BE65-6FA853C66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altLang="el-G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Αν, αφού κλαδέψετε, υπάρξουν προβλήματα από το κρύο, πρέπει να κόψετε τα χαλασμένα τμήματα του κλαδιού. </a:t>
            </a:r>
            <a:r>
              <a:rPr lang="el-GR" altLang="el-GR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Αυτό θα προστατέψει το υπόλοιπο κλαδί από το κρύο. </a:t>
            </a:r>
          </a:p>
          <a:p>
            <a:pPr marL="0" indent="0">
              <a:buNone/>
            </a:pPr>
            <a:r>
              <a:rPr lang="el-GR" altLang="el-G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Την άνοιξη μπορεί να βλαστήσουν ξανά από εκεί , καθώς μπορεί να μην είναι τελείως ξερά.</a:t>
            </a:r>
            <a:endParaRPr lang="en-US" altLang="el-G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altLang="el-G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altLang="el-G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altLang="el-G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 αφαιρέσετε πολύ φύλλωμα, προστατέψτε το φυτό από τον ήλιο και τη ζέστη. </a:t>
            </a:r>
            <a:r>
              <a:rPr lang="el-GR" altLang="el-GR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Oι</a:t>
            </a:r>
            <a:r>
              <a:rPr lang="el-GR" altLang="el-G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εσωτερικοί βλαστοί κινδυνεύουν από εγκαύματα.</a:t>
            </a:r>
            <a:endParaRPr lang="en-US" altLang="el-G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xmlns="" id="{C2785514-B743-4583-8257-017175A97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188" y="1285876"/>
            <a:ext cx="8229600" cy="478631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l-GR" altLang="el-GR" b="1">
                <a:latin typeface="Arial" panose="020B0604020202020204" pitchFamily="34" charset="0"/>
              </a:rPr>
              <a:t>Κλάδεμα μόρφωσης : </a:t>
            </a:r>
            <a:r>
              <a:rPr lang="el-GR" altLang="el-GR">
                <a:latin typeface="Arial" panose="020B0604020202020204" pitchFamily="34" charset="0"/>
              </a:rPr>
              <a:t>Ονομάζεται το κλάδεμα που γίνεται για να δώσει σχήμα στο φυτό ή να ρυθμίσει την κατεύθυνση της ανάπτυξης ή αποβλέπει στη μορφοποίηση, όπως συμβαίνει με τα καλλωπιστικά, στα οποία δίνονται, με το συνεχές κλάδεμα, ορισμένα σχήματα . </a:t>
            </a:r>
            <a:endParaRPr lang="en-US" altLang="el-GR">
              <a:latin typeface="Arial" panose="020B0604020202020204" pitchFamily="34" charset="0"/>
            </a:endParaRPr>
          </a:p>
          <a:p>
            <a:pPr eaLnBrk="1" hangingPunct="1"/>
            <a:endParaRPr lang="en-US" altLang="el-GR">
              <a:latin typeface="Arial" panose="020B0604020202020204" pitchFamily="34" charset="0"/>
            </a:endParaRPr>
          </a:p>
          <a:p>
            <a:pPr eaLnBrk="1" hangingPunct="1"/>
            <a:r>
              <a:rPr lang="el-GR" altLang="el-GR">
                <a:latin typeface="Arial" panose="020B0604020202020204" pitchFamily="34" charset="0"/>
              </a:rPr>
              <a:t>Το κλάδεμα αυτό πολλές φορές αποβλέπει στη διαμόρφωση της κόμης του φυτού, για να διευκολύνει τη μερική εκμηχάνιση της συγκομιδής σε καρποφόρα φυτά ή καλλωπιστικά φυτά που καλλιεργούνται για παραγωγή δρεπτών (κομμένων) λουλουδιών </a:t>
            </a:r>
            <a:endParaRPr lang="en-US" altLang="el-GR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xmlns="" id="{3E14199A-7D04-4035-A826-1C5E9AD41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188" y="188914"/>
            <a:ext cx="8229600" cy="636587"/>
          </a:xfrm>
        </p:spPr>
        <p:txBody>
          <a:bodyPr>
            <a:normAutofit fontScale="90000"/>
          </a:bodyPr>
          <a:lstStyle/>
          <a:p>
            <a:r>
              <a:rPr lang="el-GR" altLang="el-GR"/>
              <a:t>Μόρφωση 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xmlns="" id="{E3B32352-B11D-400E-93AF-3389E08D4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850" y="981076"/>
            <a:ext cx="8229600" cy="5472113"/>
          </a:xfrm>
        </p:spPr>
        <p:txBody>
          <a:bodyPr/>
          <a:lstStyle/>
          <a:p>
            <a:r>
              <a:rPr lang="el-GR" altLang="el-GR"/>
              <a:t>Κατά το κλάδεμα διαμόρφωσης τον πρώτο χρόνο αφαιρούμε </a:t>
            </a:r>
            <a:r>
              <a:rPr lang="el-GR" altLang="el-GR" b="1">
                <a:solidFill>
                  <a:srgbClr val="FF0000"/>
                </a:solidFill>
              </a:rPr>
              <a:t>όλους τους κλαδίσκους </a:t>
            </a:r>
            <a:r>
              <a:rPr lang="el-GR" altLang="el-GR"/>
              <a:t>και αφήνουμε το κεντρικό στέλεχος (</a:t>
            </a:r>
            <a:r>
              <a:rPr lang="el-GR" altLang="el-GR" b="1" u="sng"/>
              <a:t>μία μόνο βέργα </a:t>
            </a:r>
            <a:r>
              <a:rPr lang="el-GR" altLang="el-GR"/>
              <a:t>). </a:t>
            </a:r>
          </a:p>
          <a:p>
            <a:endParaRPr lang="el-GR" altLang="el-GR"/>
          </a:p>
          <a:p>
            <a:r>
              <a:rPr lang="el-GR" altLang="el-GR"/>
              <a:t>Ακολούθως κορφολογούμε το κεντρικό στέλεχος στα </a:t>
            </a:r>
            <a:r>
              <a:rPr lang="el-GR" altLang="el-GR" b="1" u="sng"/>
              <a:t>50-70 εκατοστά από το έδαφος </a:t>
            </a:r>
            <a:r>
              <a:rPr lang="el-GR" altLang="el-GR" u="sng"/>
              <a:t>σε λοξή τομή αντίθετη του τελευταίου</a:t>
            </a:r>
            <a:r>
              <a:rPr lang="el-GR" altLang="el-GR"/>
              <a:t> (κορυφαίου) οφθαλμού. </a:t>
            </a:r>
          </a:p>
          <a:p>
            <a:r>
              <a:rPr lang="el-GR" altLang="el-GR"/>
              <a:t>Λόγω της τομής αυτής το δέντρο θα έχει την ευκαιρία </a:t>
            </a:r>
            <a:r>
              <a:rPr lang="el-GR" altLang="el-GR" b="1" u="sng"/>
              <a:t>να πετάξει ζωηρούς πλάγιους βλαστούς </a:t>
            </a:r>
            <a:r>
              <a:rPr lang="el-GR" altLang="el-GR"/>
              <a:t>για το επόμενο έτος. Αν το δέντρο έχει ήδη πλάγιους ζωηρούς βλαστούς κάτι που σημαίνει ότι έχει κλαδευτή πέρσι, προχωρούμε στο πιο κάτω βήμα.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C2974A5-442D-425F-8E47-7799F7B6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xmlns="" id="{4A7ACE93-7D54-4F48-8CA2-3B4AEFA3B2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079" y="365125"/>
            <a:ext cx="11439105" cy="5008091"/>
          </a:xfrm>
        </p:spPr>
      </p:pic>
    </p:spTree>
    <p:extLst>
      <p:ext uri="{BB962C8B-B14F-4D97-AF65-F5344CB8AC3E}">
        <p14:creationId xmlns:p14="http://schemas.microsoft.com/office/powerpoint/2010/main" val="2777487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xmlns="" id="{E502DC9D-E511-4EC1-93EB-C1FCD10AC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04851"/>
            <a:ext cx="8229600" cy="563563"/>
          </a:xfrm>
        </p:spPr>
        <p:txBody>
          <a:bodyPr>
            <a:normAutofit fontScale="90000"/>
          </a:bodyPr>
          <a:lstStyle/>
          <a:p>
            <a:endParaRPr lang="el-GR" altLang="el-GR"/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xmlns="" id="{4B558808-F43C-49D8-9378-B58EBEFA4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28776"/>
            <a:ext cx="8229600" cy="46958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l-GR" dirty="0"/>
              <a:t>Το δεύτερο χρόνο </a:t>
            </a:r>
            <a:r>
              <a:rPr lang="el-GR" b="1" dirty="0"/>
              <a:t>διαλέγουμε 3-5 κυρίως κλαδιά </a:t>
            </a:r>
            <a:r>
              <a:rPr lang="el-GR" dirty="0"/>
              <a:t>τα οποία να είναι ζωηρά και ομοιόμορφα κατανεμημένα σε όλες της κατευθύνσεις και τα </a:t>
            </a:r>
            <a:r>
              <a:rPr lang="el-GR" b="1" dirty="0">
                <a:solidFill>
                  <a:srgbClr val="FF0000"/>
                </a:solidFill>
              </a:rPr>
              <a:t>κλαδεύουμε στο 50% </a:t>
            </a:r>
            <a:r>
              <a:rPr lang="el-GR" dirty="0"/>
              <a:t>του μήκους τους με λοξή τομή και τον κορυφαίο οφθαλμό τους να κοιτάζει προς τα έξω. </a:t>
            </a:r>
          </a:p>
          <a:p>
            <a:pPr>
              <a:defRPr/>
            </a:pPr>
            <a:r>
              <a:rPr lang="el-GR" dirty="0"/>
              <a:t>Τα υπόλοιπα αφαιρούνται εντελώς.  </a:t>
            </a:r>
            <a:endParaRPr lang="en-US" dirty="0"/>
          </a:p>
          <a:p>
            <a:pPr>
              <a:defRPr/>
            </a:pPr>
            <a:endParaRPr lang="el-GR" dirty="0"/>
          </a:p>
          <a:p>
            <a:pPr>
              <a:defRPr/>
            </a:pPr>
            <a:r>
              <a:rPr lang="el-GR" dirty="0"/>
              <a:t>Το τρίτο χρόνο το δέντρο παίρνει τη </a:t>
            </a:r>
            <a:r>
              <a:rPr lang="el-GR" b="1" dirty="0"/>
              <a:t>μορφή κυπέλου </a:t>
            </a:r>
            <a:r>
              <a:rPr lang="el-GR" dirty="0"/>
              <a:t>και φροντίζουμε με τα κλαδέματα μας τη χειμερινή περίοδο να συντηρούμε την κυπελλοειδή μορφή του εφαρμόζοντας το κλάδεμα καρποφορίας.  </a:t>
            </a:r>
          </a:p>
          <a:p>
            <a:pPr marL="0" indent="0">
              <a:buNone/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xmlns="" id="{9E12B5EB-551A-4EDD-862B-3C2DD10D0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altLang="el-GR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xmlns="" id="{3EBE4CF3-36B2-46B5-8387-92443F728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altLang="el-GR"/>
          </a:p>
        </p:txBody>
      </p:sp>
      <p:pic>
        <p:nvPicPr>
          <p:cNvPr id="10244" name="Picture 2">
            <a:extLst>
              <a:ext uri="{FF2B5EF4-FFF2-40B4-BE49-F238E27FC236}">
                <a16:creationId xmlns:a16="http://schemas.microsoft.com/office/drawing/2014/main" xmlns="" id="{853408E8-DE7A-4DE6-97FC-2B43A604C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7638"/>
            <a:ext cx="10515600" cy="667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5E6F31-AF70-43A7-BB9E-2EEA4FC34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750" y="1000125"/>
            <a:ext cx="8229600" cy="51435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l-GR" sz="2400" b="1">
                <a:latin typeface="Arial" charset="0"/>
              </a:rPr>
              <a:t>Κλάδεμα καρποφορίας : </a:t>
            </a:r>
            <a:r>
              <a:rPr lang="el-GR" sz="2400">
                <a:latin typeface="Arial" charset="0"/>
              </a:rPr>
              <a:t>Ονομάζεται το κλάδεμα που γίνεται με σκοπό να ρυθμίσει την καρποφορία του φυτού δηλαδή ν' αυξήσει ή να μειώσει την παραγωγική δυνατότητα του φυτού . </a:t>
            </a:r>
            <a:endParaRPr lang="en-US" sz="240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40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>
                <a:latin typeface="Arial" charset="0"/>
              </a:rPr>
              <a:t>εξαναγκάζουμε το φυτό να βλαστήσει όσο γίνεται </a:t>
            </a:r>
            <a:r>
              <a:rPr lang="el-GR" sz="2400" b="1">
                <a:latin typeface="Arial" charset="0"/>
              </a:rPr>
              <a:t>περισσότερο</a:t>
            </a:r>
            <a:r>
              <a:rPr lang="el-GR" sz="2400">
                <a:latin typeface="Arial" charset="0"/>
              </a:rPr>
              <a:t> ή αντίθετα </a:t>
            </a:r>
            <a:r>
              <a:rPr lang="el-GR" sz="2400" b="1">
                <a:latin typeface="Arial" charset="0"/>
              </a:rPr>
              <a:t>λιγότερο</a:t>
            </a:r>
            <a:r>
              <a:rPr lang="el-GR" sz="2400">
                <a:latin typeface="Arial" charset="0"/>
              </a:rPr>
              <a:t> , ώστε ν' αυξηθεί ή να περιορισθεί η παραγωγή του, με σκοπό να μην αποβεί τελικά σε βάρος του, όπως γίνεται στα νεαρής ηλικίας καρποφόρα δέντρα . </a:t>
            </a:r>
            <a:endParaRPr lang="en-US" sz="240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endParaRPr lang="en-US" sz="240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endParaRPr lang="en-US" sz="240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el-GR" sz="2400">
                <a:latin typeface="Arial" charset="0"/>
              </a:rPr>
              <a:t>Π.χ.	Μερικές φορές την άνοιξη κόβεται ένα μέρος από τ'  	ανθισμένα κλαδιά των δέντρων αφενός για να 	περιοριστεί η καρποφορία και να μην κινδυνέψει το 	φυτό αργότερα από το βάρος των πολλών καρπών , 	αφετέρου οι εναπομείναντες καρποί να φθάσουν σε 	ικανοποιητικό μέγεθος . </a:t>
            </a:r>
            <a:endParaRPr lang="en-US" sz="240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xmlns="" id="{25598BCA-F0FA-4CB0-A8B9-7A5AB5CBE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333375"/>
            <a:ext cx="8229600" cy="1143000"/>
          </a:xfrm>
        </p:spPr>
        <p:txBody>
          <a:bodyPr/>
          <a:lstStyle/>
          <a:p>
            <a:r>
              <a:rPr lang="el-GR" altLang="el-GR"/>
              <a:t>Πότε κλαδεύουμε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xmlns="" id="{B40DA7D7-DDE9-4DE6-A83B-50E84B1B2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92313" y="1557338"/>
            <a:ext cx="8280400" cy="504031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l-GR" altLang="el-GR" sz="2000" dirty="0">
                <a:latin typeface="Arial" panose="020B0604020202020204" pitchFamily="34" charset="0"/>
              </a:rPr>
              <a:t>Το κλάδεμα των φυτών γίνεται σε μια ορισμένη εποχή, που εξαρτάται από το είδος του φυτού και απ' το σκοπό που έχει το κλάδεμα.</a:t>
            </a:r>
            <a:r>
              <a:rPr lang="el-GR" altLang="el-GR" sz="2000" dirty="0"/>
              <a:t> 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l-GR" altLang="el-GR" sz="2000" dirty="0"/>
          </a:p>
          <a:p>
            <a:pPr eaLnBrk="1" hangingPunct="1">
              <a:lnSpc>
                <a:spcPct val="90000"/>
              </a:lnSpc>
            </a:pPr>
            <a:r>
              <a:rPr lang="el-GR" altLang="el-GR" sz="2000" dirty="0">
                <a:latin typeface="Arial" panose="020B0604020202020204" pitchFamily="34" charset="0"/>
              </a:rPr>
              <a:t>Στα οπωροφόρα γίνεται στο </a:t>
            </a:r>
            <a:r>
              <a:rPr lang="el-GR" altLang="el-GR" sz="2000" b="1" dirty="0">
                <a:latin typeface="Arial" panose="020B0604020202020204" pitchFamily="34" charset="0"/>
              </a:rPr>
              <a:t>τέλος του χειμώνα ή στις αρχές της άνοιξης</a:t>
            </a:r>
            <a:r>
              <a:rPr lang="el-GR" altLang="el-GR" sz="2000" dirty="0">
                <a:latin typeface="Arial" panose="020B0604020202020204" pitchFamily="34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l-GR" altLang="el-GR" sz="2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l-GR" altLang="el-GR" sz="2000" dirty="0">
                <a:latin typeface="Arial" panose="020B0604020202020204" pitchFamily="34" charset="0"/>
              </a:rPr>
              <a:t>Σε άλλα πάλι δέντρα γίνεται το χειμώνα. </a:t>
            </a:r>
          </a:p>
          <a:p>
            <a:pPr eaLnBrk="1" hangingPunct="1">
              <a:lnSpc>
                <a:spcPct val="90000"/>
              </a:lnSpc>
            </a:pPr>
            <a:endParaRPr lang="el-GR" altLang="el-GR" sz="2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l-GR" altLang="el-GR" sz="2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l-GR" altLang="el-GR" sz="2000" dirty="0"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l-GR" altLang="el-GR" sz="2000" dirty="0">
                <a:latin typeface="Arial" panose="020B0604020202020204" pitchFamily="34" charset="0"/>
              </a:rPr>
              <a:t>Σε πολλές περιπτώσεις το κλάδεμα χρησιμοποιείται για</a:t>
            </a:r>
          </a:p>
          <a:p>
            <a:r>
              <a:rPr lang="el-GR" altLang="el-GR" sz="2000" dirty="0">
                <a:latin typeface="Arial" panose="020B0604020202020204" pitchFamily="34" charset="0"/>
              </a:rPr>
              <a:t>Να </a:t>
            </a:r>
            <a:r>
              <a:rPr lang="el-GR" altLang="el-GR" sz="2000" b="1" dirty="0" err="1">
                <a:latin typeface="Arial" panose="020B0604020202020204" pitchFamily="34" charset="0"/>
              </a:rPr>
              <a:t>πρωιμίσει</a:t>
            </a:r>
            <a:r>
              <a:rPr lang="el-GR" altLang="el-GR" sz="2000" b="1" dirty="0">
                <a:latin typeface="Arial" panose="020B0604020202020204" pitchFamily="34" charset="0"/>
              </a:rPr>
              <a:t> ή να </a:t>
            </a:r>
            <a:r>
              <a:rPr lang="el-GR" altLang="el-GR" sz="2000" b="1" dirty="0" err="1">
                <a:latin typeface="Arial" panose="020B0604020202020204" pitchFamily="34" charset="0"/>
              </a:rPr>
              <a:t>οψιμίσει</a:t>
            </a:r>
            <a:r>
              <a:rPr lang="el-GR" altLang="el-GR" sz="2000" b="1" dirty="0">
                <a:latin typeface="Arial" panose="020B0604020202020204" pitchFamily="34" charset="0"/>
              </a:rPr>
              <a:t> την </a:t>
            </a:r>
            <a:r>
              <a:rPr lang="el-GR" altLang="el-GR" sz="2000" b="1" dirty="0" err="1">
                <a:latin typeface="Arial" panose="020B0604020202020204" pitchFamily="34" charset="0"/>
              </a:rPr>
              <a:t>έκπτυξη</a:t>
            </a:r>
            <a:r>
              <a:rPr lang="el-GR" altLang="el-GR" sz="2000" b="1" dirty="0">
                <a:latin typeface="Arial" panose="020B0604020202020204" pitchFamily="34" charset="0"/>
              </a:rPr>
              <a:t> του φυλλώματος και της βλάστησης</a:t>
            </a:r>
            <a:r>
              <a:rPr lang="el-GR" altLang="el-GR" sz="20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000" dirty="0">
                <a:highlight>
                  <a:srgbClr val="FFFF00"/>
                </a:highlight>
                <a:latin typeface="Arial" panose="020B0604020202020204" pitchFamily="34" charset="0"/>
              </a:rPr>
              <a:t>της ωρίμανσης των καρπών, 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000" dirty="0">
                <a:latin typeface="Arial" panose="020B0604020202020204" pitchFamily="34" charset="0"/>
              </a:rPr>
              <a:t>Την αποφυγή καταστροφών από τους πρώιμους ή όψιμους παγετούς που χαρακτηρίζουν το </a:t>
            </a:r>
            <a:r>
              <a:rPr lang="el-GR" altLang="el-GR" sz="2000" dirty="0" err="1">
                <a:latin typeface="Arial" panose="020B0604020202020204" pitchFamily="34" charset="0"/>
              </a:rPr>
              <a:t>μικροκλίμα</a:t>
            </a:r>
            <a:r>
              <a:rPr lang="el-GR" altLang="el-GR" sz="2000" dirty="0">
                <a:latin typeface="Arial" panose="020B0604020202020204" pitchFamily="34" charset="0"/>
              </a:rPr>
              <a:t> της περιοχής στην οποία διενεργείται το κλάδεμα .</a:t>
            </a:r>
          </a:p>
          <a:p>
            <a:pPr>
              <a:lnSpc>
                <a:spcPct val="90000"/>
              </a:lnSpc>
            </a:pPr>
            <a:endParaRPr lang="el-GR" altLang="el-GR" sz="2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877</Words>
  <Application>Microsoft Office PowerPoint</Application>
  <PresentationFormat>Widescreen</PresentationFormat>
  <Paragraphs>96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 2</vt:lpstr>
      <vt:lpstr>Θέμα του Office</vt:lpstr>
      <vt:lpstr>Κλάδεμα </vt:lpstr>
      <vt:lpstr>ΚΛΑΔΕΜΑ</vt:lpstr>
      <vt:lpstr>PowerPoint Presentation</vt:lpstr>
      <vt:lpstr>Μόρφωση </vt:lpstr>
      <vt:lpstr>PowerPoint Presentation</vt:lpstr>
      <vt:lpstr>PowerPoint Presentation</vt:lpstr>
      <vt:lpstr>PowerPoint Presentation</vt:lpstr>
      <vt:lpstr>PowerPoint Presentation</vt:lpstr>
      <vt:lpstr>Πότε κλαδεύουμε</vt:lpstr>
      <vt:lpstr>PowerPoint Presentation</vt:lpstr>
      <vt:lpstr>Αρχές κλαδέματος</vt:lpstr>
      <vt:lpstr>Προϋποθέσεις </vt:lpstr>
      <vt:lpstr>Χειμερινό κλάδεμα </vt:lpstr>
      <vt:lpstr>PowerPoint Presentation</vt:lpstr>
      <vt:lpstr>PowerPoint Presentation</vt:lpstr>
      <vt:lpstr>Πως ?</vt:lpstr>
      <vt:lpstr>Πως ; </vt:lpstr>
      <vt:lpstr>PowerPoint Presentation</vt:lpstr>
      <vt:lpstr>PowerPoint Presentation</vt:lpstr>
      <vt:lpstr>PowerPoint Presentation</vt:lpstr>
      <vt:lpstr> Μικρά μυστικά -συνέχεια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Androniki Bolla</dc:creator>
  <cp:lastModifiedBy>stavros papastavrou</cp:lastModifiedBy>
  <cp:revision>3</cp:revision>
  <dcterms:created xsi:type="dcterms:W3CDTF">2021-01-06T19:46:30Z</dcterms:created>
  <dcterms:modified xsi:type="dcterms:W3CDTF">2021-01-13T14:37:38Z</dcterms:modified>
</cp:coreProperties>
</file>