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257" r:id="rId3"/>
    <p:sldId id="261" r:id="rId4"/>
    <p:sldId id="259" r:id="rId5"/>
    <p:sldId id="262" r:id="rId6"/>
    <p:sldId id="263" r:id="rId7"/>
    <p:sldId id="260" r:id="rId8"/>
    <p:sldId id="264" r:id="rId9"/>
    <p:sldId id="265" r:id="rId10"/>
    <p:sldId id="266" r:id="rId11"/>
    <p:sldId id="267" r:id="rId12"/>
    <p:sldId id="271" r:id="rId13"/>
    <p:sldId id="270" r:id="rId14"/>
    <p:sldId id="268" r:id="rId15"/>
    <p:sldId id="269" r:id="rId16"/>
    <p:sldId id="272" r:id="rId17"/>
    <p:sldId id="276" r:id="rId18"/>
    <p:sldId id="275" r:id="rId19"/>
    <p:sldId id="277" r:id="rId20"/>
    <p:sldId id="278" r:id="rId21"/>
    <p:sldId id="279" r:id="rId22"/>
    <p:sldId id="280" r:id="rId23"/>
    <p:sldId id="282" r:id="rId24"/>
    <p:sldId id="284" r:id="rId25"/>
    <p:sldId id="285" r:id="rId26"/>
    <p:sldId id="287" r:id="rId27"/>
    <p:sldId id="288" r:id="rId28"/>
    <p:sldId id="273" r:id="rId29"/>
    <p:sldId id="27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3569" autoAdjust="0"/>
  </p:normalViewPr>
  <p:slideViewPr>
    <p:cSldViewPr snapToGrid="0">
      <p:cViewPr varScale="1">
        <p:scale>
          <a:sx n="97" d="100"/>
          <a:sy n="97" d="100"/>
        </p:scale>
        <p:origin x="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40A46-2722-46A7-AA46-DE3C398AA057}" type="datetimeFigureOut">
              <a:rPr lang="en-GB" smtClean="0"/>
              <a:t>10/12/2020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40560-95DA-472C-A1EA-1B3D8D106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372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(δεν έχουμε πιστοποιητικά οφθαλμίατρου)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0560-95DA-472C-A1EA-1B3D8D10643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340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Πιο κάτω αναφέρονται οι μακροπρόθεσμοι στόχοι που σχετίζονται με την επικοινωνία της μαθήτριας με το περιβάλλον της (αλλά δεν περιορίζονται μόνο στην κατηγορία «Επικοινωνία»):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0560-95DA-472C-A1EA-1B3D8D10643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308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0560-95DA-472C-A1EA-1B3D8D10643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921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90FC311-AB2E-4475-A356-B43C5AFA96EC}" type="datetimeFigureOut">
              <a:rPr lang="en-US" smtClean="0"/>
              <a:t>12/10/2020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46E7272-EBEC-4E93-868F-115B0B72E3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70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C311-AB2E-4475-A356-B43C5AFA96EC}" type="datetimeFigureOut">
              <a:rPr lang="en-US" smtClean="0"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7272-EBEC-4E93-868F-115B0B72E3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50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C311-AB2E-4475-A356-B43C5AFA96EC}" type="datetimeFigureOut">
              <a:rPr lang="en-US" smtClean="0"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7272-EBEC-4E93-868F-115B0B72E3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31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C311-AB2E-4475-A356-B43C5AFA96EC}" type="datetimeFigureOut">
              <a:rPr lang="en-US" smtClean="0"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7272-EBEC-4E93-868F-115B0B72E3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12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C311-AB2E-4475-A356-B43C5AFA96EC}" type="datetimeFigureOut">
              <a:rPr lang="en-US" smtClean="0"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7272-EBEC-4E93-868F-115B0B72E3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3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C311-AB2E-4475-A356-B43C5AFA96EC}" type="datetimeFigureOut">
              <a:rPr lang="en-US" smtClean="0"/>
              <a:t>12/10/2020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7272-EBEC-4E93-868F-115B0B72E3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29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C311-AB2E-4475-A356-B43C5AFA96EC}" type="datetimeFigureOut">
              <a:rPr lang="en-US" smtClean="0"/>
              <a:t>12/10/2020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7272-EBEC-4E93-868F-115B0B72E3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90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C311-AB2E-4475-A356-B43C5AFA96EC}" type="datetimeFigureOut">
              <a:rPr lang="en-US" smtClean="0"/>
              <a:t>12/10/2020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7272-EBEC-4E93-868F-115B0B72E3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48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C311-AB2E-4475-A356-B43C5AFA96EC}" type="datetimeFigureOut">
              <a:rPr lang="en-US" smtClean="0"/>
              <a:t>12/10/2020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E7272-EBEC-4E93-868F-115B0B72E3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8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FC311-AB2E-4475-A356-B43C5AFA96EC}" type="datetimeFigureOut">
              <a:rPr lang="en-US" smtClean="0"/>
              <a:t>12/10/2020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46E7272-EBEC-4E93-868F-115B0B72E3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1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90FC311-AB2E-4475-A356-B43C5AFA96EC}" type="datetimeFigureOut">
              <a:rPr lang="en-US" smtClean="0"/>
              <a:t>12/10/2020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46E7272-EBEC-4E93-868F-115B0B72E3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033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090FC311-AB2E-4475-A356-B43C5AFA96EC}" type="datetimeFigureOut">
              <a:rPr lang="en-US" smtClean="0"/>
              <a:t>12/10/2020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846E7272-EBEC-4E93-868F-115B0B72E3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32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20431-D55C-4620-8FED-81EDF51AB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654" y="1743996"/>
            <a:ext cx="6608963" cy="406703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</a:rPr>
              <a:t>PrECIVIM: Promoting Effective Communication for Individuals with a Vision Impairment and Multiple Disabilities 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73EA2C3E-E336-4F2C-AC83-50B4F69A4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0"/>
            <a:ext cx="463905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2F0C4B7-209E-43A5-9F05-8BEEFFFA8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" r="416" b="1"/>
          <a:stretch/>
        </p:blipFill>
        <p:spPr>
          <a:xfrm>
            <a:off x="7734191" y="2038702"/>
            <a:ext cx="4276561" cy="4037422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AF0F47-D006-4471-8923-1128FF048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870" y="406205"/>
            <a:ext cx="10064260" cy="1111830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1420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CFFB0-A160-4511-B3FF-15D612568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4" y="238640"/>
            <a:ext cx="10772775" cy="1071545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0070C0"/>
                </a:solidFill>
              </a:rPr>
              <a:t>Μέσα – Υλικά και Δραστηριότητες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1FF54-A161-41AF-BA81-14F61FE288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251" y="1465870"/>
            <a:ext cx="4780537" cy="49622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l-GR" dirty="0"/>
              <a:t>Απτικά αντικείμενα με τρισδιάστατη μορφή  (παζλ, μπάλες, κύβοι)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dirty="0"/>
              <a:t>Χρήση εικόνων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dirty="0"/>
              <a:t> Χρήση διακοπτών (ναι/όχι)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dirty="0"/>
              <a:t> Χρήση Εναλλακτικής και Επαυξητικής Επικοινωνίας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dirty="0"/>
              <a:t> Χρήση ψηφιακής συσκευής εγγραφής φωνής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dirty="0"/>
              <a:t> Ακρόαση ήχων και μικρών προτάσεων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dirty="0"/>
              <a:t> Μίμηση συμπεριφορών - ρουτίνων</a:t>
            </a:r>
          </a:p>
          <a:p>
            <a:pPr>
              <a:buFont typeface="Wingdings" panose="05000000000000000000" pitchFamily="2" charset="2"/>
              <a:buChar char="§"/>
            </a:pPr>
            <a:endParaRPr lang="el-GR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3A461C73-A8CA-4CB1-804F-07CFE77ED09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102" y="1310185"/>
            <a:ext cx="6277972" cy="470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54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D3AC-C0D1-4FB5-BF23-6938194D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593005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l-GR" sz="3200" dirty="0">
                <a:solidFill>
                  <a:schemeClr val="tx1"/>
                </a:solidFill>
              </a:rPr>
              <a:t>Χρήση πολυαισθητηριακών αντικειμένων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36706E-7D65-4F59-8E00-1B143383B0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1076" y="1487606"/>
            <a:ext cx="5524871" cy="4763069"/>
          </a:xfrm>
          <a:prstGeom prst="rect">
            <a:avLst/>
          </a:prstGeom>
        </p:spPr>
      </p:pic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51E41D9C-BDB2-487E-A289-A368EAD96A7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487010"/>
            <a:ext cx="5845867" cy="476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81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D7C5DA-3DEE-4B7F-8363-16DA72AD77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0308" y="433136"/>
            <a:ext cx="5425692" cy="5913447"/>
          </a:xfrm>
          <a:prstGeom prst="rect">
            <a:avLst/>
          </a:prstGeom>
        </p:spPr>
      </p:pic>
      <p:pic>
        <p:nvPicPr>
          <p:cNvPr id="5122" name="Picture 2" descr="Image preview">
            <a:extLst>
              <a:ext uri="{FF2B5EF4-FFF2-40B4-BE49-F238E27FC236}">
                <a16:creationId xmlns:a16="http://schemas.microsoft.com/office/drawing/2014/main" id="{3D4A3978-AF3F-4811-870A-7A73E40101D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588" y="433136"/>
            <a:ext cx="5023104" cy="591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96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preview">
            <a:extLst>
              <a:ext uri="{FF2B5EF4-FFF2-40B4-BE49-F238E27FC236}">
                <a16:creationId xmlns:a16="http://schemas.microsoft.com/office/drawing/2014/main" id="{BEDB8C81-DC4A-4EBA-A3F5-67C06E406CE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92" y="320839"/>
            <a:ext cx="4662485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preview">
            <a:extLst>
              <a:ext uri="{FF2B5EF4-FFF2-40B4-BE49-F238E27FC236}">
                <a16:creationId xmlns:a16="http://schemas.microsoft.com/office/drawing/2014/main" id="{D0ABBFB8-52EE-43A2-AC9E-E0B1121426E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7" y="271482"/>
            <a:ext cx="466248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1692CD-5B62-4EEA-AFB3-3162ABC63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291" y="3429000"/>
            <a:ext cx="4662485" cy="338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A2EAA6-F872-4B1E-8AE1-14F4039C2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597" y="3380400"/>
            <a:ext cx="466248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8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DFA24-569F-4E59-8D3E-DBF9192C2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756061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l-GR" sz="3200" dirty="0">
                <a:solidFill>
                  <a:schemeClr val="tx1"/>
                </a:solidFill>
              </a:rPr>
              <a:t>Χρήση καρτών και τρισδιάστατων αντικειμένων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88DE080D-78AD-4949-9C74-E7C71A25DBC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61" y="1637732"/>
            <a:ext cx="4942728" cy="479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preview">
            <a:extLst>
              <a:ext uri="{FF2B5EF4-FFF2-40B4-BE49-F238E27FC236}">
                <a16:creationId xmlns:a16="http://schemas.microsoft.com/office/drawing/2014/main" id="{944ED6C7-97D4-496F-8944-4B8B7876E15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637732"/>
            <a:ext cx="5780530" cy="481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06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5FF4A-469B-4379-91C4-A6551B27D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l-GR" sz="3600" dirty="0">
                <a:solidFill>
                  <a:schemeClr val="tx1"/>
                </a:solidFill>
              </a:rPr>
              <a:t>Χρήση διαδραστικού πίνακα και ταμπλέτας </a:t>
            </a:r>
            <a:br>
              <a:rPr lang="el-GR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E471EF-4CC6-4ECC-AC0C-AE16F3A3BF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0652" y="1507958"/>
            <a:ext cx="4668253" cy="5053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FEBD5F-5AAE-4478-B975-1A2F187D9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07958"/>
            <a:ext cx="5486902" cy="513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3F941-E779-4F6B-B730-AEA4113D1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</a:rPr>
              <a:t>Μελέτη Περίπτωσης: Αμαλία*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AE33F-B105-4EE8-85BB-8DBB108A0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l-GR" sz="2800" b="1" u="sng" dirty="0"/>
          </a:p>
          <a:p>
            <a:pPr algn="ctr"/>
            <a:r>
              <a:rPr lang="el-GR" sz="2800" b="1" u="sng" dirty="0"/>
              <a:t>Προφίλ μαθήτριας:</a:t>
            </a:r>
            <a:endParaRPr lang="en-GB" sz="2800" u="sng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2800" b="1" dirty="0"/>
              <a:t>Ηλικία</a:t>
            </a:r>
            <a:r>
              <a:rPr lang="el-GR" sz="2800" dirty="0"/>
              <a:t>: 14 ετών  </a:t>
            </a:r>
          </a:p>
          <a:p>
            <a:pPr>
              <a:buFont typeface="Arial" panose="020B0604020202020204" pitchFamily="34" charset="0"/>
              <a:buChar char="•"/>
            </a:pPr>
            <a:endParaRPr lang="el-GR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2800" b="1" dirty="0">
                <a:solidFill>
                  <a:schemeClr val="tx1"/>
                </a:solidFill>
              </a:rPr>
              <a:t>Διάγνωση</a:t>
            </a:r>
            <a:r>
              <a:rPr lang="el-GR" sz="2800" dirty="0"/>
              <a:t>: εγκεφαλική παράλυση, νοητική υστέρηση με συνοδά προβλήματα όρασης</a:t>
            </a:r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86080" y="6055360"/>
            <a:ext cx="8879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* σελ. 54 το Οδηγού</a:t>
            </a:r>
            <a:r>
              <a:rPr lang="en-US" dirty="0"/>
              <a:t> Best Practices</a:t>
            </a:r>
            <a:r>
              <a:rPr lang="el-GR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714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3F941-E779-4F6B-B730-AEA4113D1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</a:rPr>
              <a:t>Μελέτη Περίπτωσης: Αμαλία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AE33F-B105-4EE8-85BB-8DBB108A0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873" y="1643933"/>
            <a:ext cx="10753725" cy="3766185"/>
          </a:xfrm>
        </p:spPr>
        <p:txBody>
          <a:bodyPr>
            <a:no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l-GR" dirty="0"/>
              <a:t>Εκφραστική επικοινωνία: </a:t>
            </a:r>
          </a:p>
          <a:p>
            <a:pPr marL="447675" indent="-176213" algn="just">
              <a:buSzPct val="85000"/>
              <a:buFont typeface="Wingdings 2" panose="05020102010507070707" pitchFamily="18" charset="2"/>
              <a:buChar char=""/>
            </a:pPr>
            <a:r>
              <a:rPr lang="el-GR" dirty="0"/>
              <a:t> Έχει την ικανότητα να επικοινωνήσει λεκτικά αλλά αυτό γίνεται κατ’ επιλογήν.</a:t>
            </a:r>
          </a:p>
          <a:p>
            <a:pPr marL="447675" indent="-176213" algn="just">
              <a:buSzPct val="85000"/>
              <a:buFont typeface="Wingdings 2" panose="05020102010507070707" pitchFamily="18" charset="2"/>
              <a:buChar char=""/>
            </a:pPr>
            <a:r>
              <a:rPr lang="el-GR" dirty="0"/>
              <a:t> Παρουσιάζει μιας μορφής επιλεκτική αλαλία, αφού μόνο με τον πατέρα της μπορεί να συνομιλήσει. </a:t>
            </a:r>
          </a:p>
          <a:p>
            <a:pPr marL="447675" indent="-176213" algn="just">
              <a:buSzPct val="85000"/>
              <a:buFont typeface="Wingdings 2" panose="05020102010507070707" pitchFamily="18" charset="2"/>
              <a:buChar char=""/>
            </a:pPr>
            <a:r>
              <a:rPr lang="el-GR" dirty="0"/>
              <a:t>Στο σχολείο λέει κάποιες λέξεις όπως καλημέρα, </a:t>
            </a:r>
            <a:r>
              <a:rPr lang="en-US" dirty="0"/>
              <a:t>bye</a:t>
            </a:r>
            <a:r>
              <a:rPr lang="el-GR" dirty="0"/>
              <a:t>, ναι και επαναλαμβάνει κάποια ονόματα (π.χ. Νικόλας, Νίκη), χωρίς όμως να τα συσχετίζει με συγκεκριμένα άτομα.</a:t>
            </a:r>
          </a:p>
          <a:p>
            <a:pPr marL="447675" indent="-176213" algn="just">
              <a:buSzPct val="85000"/>
              <a:buFont typeface="Wingdings 2" panose="05020102010507070707" pitchFamily="18" charset="2"/>
              <a:buChar char=""/>
            </a:pPr>
            <a:r>
              <a:rPr lang="el-GR" dirty="0"/>
              <a:t>Ο κύριος τρόπος επικοινωνίας με τη μαθήτρια είναι μέσω συσκευών επικοινωνίας όπου έχει να κάνει επιλογή ανάμεσα σε δύο (π.χ. να απαντήσει σε ερωτήσεις στο μάθημα ή να επιλέξει τι θέλει). </a:t>
            </a:r>
          </a:p>
          <a:p>
            <a:pPr marL="447675" indent="-176213" algn="just">
              <a:buSzPct val="85000"/>
              <a:buFont typeface="Wingdings 2" panose="05020102010507070707" pitchFamily="18" charset="2"/>
              <a:buChar char=""/>
            </a:pPr>
            <a:r>
              <a:rPr lang="el-GR" dirty="0"/>
              <a:t>Επίσης κάνει επιλογές ανάμεσα σε τρισδιάστατα, πραγματικά αντικείμενα (πάλι ανάμεσα σε 2).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53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3F941-E779-4F6B-B730-AEA4113D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30" y="397933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</a:rPr>
              <a:t>Μελέτη Περίπτωσης: Αμαλία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AE33F-B105-4EE8-85BB-8DBB108A0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940560"/>
            <a:ext cx="10753725" cy="4602283"/>
          </a:xfrm>
        </p:spPr>
        <p:txBody>
          <a:bodyPr>
            <a:normAutofit/>
          </a:bodyPr>
          <a:lstStyle/>
          <a:p>
            <a:r>
              <a:rPr lang="el-GR" sz="3200" dirty="0"/>
              <a:t>Δεκτική επικοινωνία:</a:t>
            </a:r>
          </a:p>
          <a:p>
            <a:endParaRPr lang="el-GR" sz="3200" dirty="0"/>
          </a:p>
          <a:p>
            <a:pPr marL="447675" indent="-176213" algn="just">
              <a:lnSpc>
                <a:spcPct val="100000"/>
              </a:lnSpc>
              <a:buSzPct val="85000"/>
              <a:buFont typeface="Wingdings 2" panose="05020102010507070707" pitchFamily="18" charset="2"/>
              <a:buChar char=""/>
            </a:pPr>
            <a:r>
              <a:rPr lang="el-GR" sz="2800" dirty="0"/>
              <a:t>Κατανοεί και μπορεί να εκτελέσει αρκετές οδηγίες όπως δώσε μου, βάλε το στο καλάθι, κάθισε καλά, κ.τ.λ.  </a:t>
            </a:r>
          </a:p>
          <a:p>
            <a:pPr marL="447675" indent="-176213" algn="just">
              <a:lnSpc>
                <a:spcPct val="100000"/>
              </a:lnSpc>
              <a:buSzPct val="85000"/>
              <a:buFont typeface="Wingdings 2" panose="05020102010507070707" pitchFamily="18" charset="2"/>
              <a:buChar char=""/>
            </a:pPr>
            <a:r>
              <a:rPr lang="el-GR" sz="2800" dirty="0"/>
              <a:t>Επίσης όταν της αρέσει κάτι πολύ (όπως η μουσική), ή όταν έρθει η σειρά της να κάνει κάτι ενθουσιάζεται πολύ και γελάει.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61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3F941-E779-4F6B-B730-AEA4113D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30" y="397933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</a:rPr>
              <a:t>Μελέτη Περίπτωσης: Αμαλία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AE33F-B105-4EE8-85BB-8DBB108A0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940560"/>
            <a:ext cx="10753725" cy="4797591"/>
          </a:xfrm>
        </p:spPr>
        <p:txBody>
          <a:bodyPr>
            <a:normAutofit/>
          </a:bodyPr>
          <a:lstStyle/>
          <a:p>
            <a:pPr algn="ctr"/>
            <a:r>
              <a:rPr lang="el-GR" sz="2800" u="sng" dirty="0"/>
              <a:t>Σχεδιασμός Παρέμβασης:</a:t>
            </a:r>
          </a:p>
          <a:p>
            <a:r>
              <a:rPr lang="el-GR" sz="2800" dirty="0"/>
              <a:t>Α. Αξιολόγηση: </a:t>
            </a:r>
          </a:p>
          <a:p>
            <a:endParaRPr lang="el-GR" sz="2800" dirty="0"/>
          </a:p>
          <a:p>
            <a:r>
              <a:rPr lang="el-GR" sz="2800" dirty="0"/>
              <a:t>Η αξιολόγηση ήταν άτυπη και περιλάμβανε:</a:t>
            </a:r>
          </a:p>
          <a:p>
            <a:pPr marL="447675" indent="-176213" algn="just">
              <a:lnSpc>
                <a:spcPct val="65000"/>
              </a:lnSpc>
              <a:buSzPct val="85000"/>
              <a:buFont typeface="Wingdings 2" panose="05020102010507070707" pitchFamily="18" charset="2"/>
              <a:buChar char=""/>
            </a:pPr>
            <a:r>
              <a:rPr lang="el-GR" dirty="0"/>
              <a:t>Παρατήρηση της μαθήτριας στις διάφορες δραστηριότητες εντός και εκτός τάξης</a:t>
            </a:r>
          </a:p>
          <a:p>
            <a:pPr marL="447675" indent="-176213" algn="just">
              <a:lnSpc>
                <a:spcPct val="65000"/>
              </a:lnSpc>
              <a:buSzPct val="85000"/>
              <a:buFont typeface="Wingdings 2" panose="05020102010507070707" pitchFamily="18" charset="2"/>
              <a:buChar char=""/>
            </a:pPr>
            <a:r>
              <a:rPr lang="el-GR" dirty="0"/>
              <a:t>Συνέντευξη με τους γονείς</a:t>
            </a:r>
          </a:p>
          <a:p>
            <a:pPr marL="447675" indent="-176213" algn="just">
              <a:lnSpc>
                <a:spcPct val="65000"/>
              </a:lnSpc>
              <a:buSzPct val="85000"/>
              <a:buFont typeface="Wingdings 2" panose="05020102010507070707" pitchFamily="18" charset="2"/>
              <a:buChar char=""/>
            </a:pPr>
            <a:r>
              <a:rPr lang="el-GR" dirty="0"/>
              <a:t>Συλλογή πληροφοριών από τον Ατομικό Φάκελό της</a:t>
            </a:r>
          </a:p>
          <a:p>
            <a:pPr marL="447675" indent="-176213" algn="just">
              <a:lnSpc>
                <a:spcPct val="65000"/>
              </a:lnSpc>
              <a:buSzPct val="85000"/>
              <a:buFont typeface="Wingdings 2" panose="05020102010507070707" pitchFamily="18" charset="2"/>
              <a:buChar char=""/>
            </a:pPr>
            <a:r>
              <a:rPr lang="el-GR" dirty="0"/>
              <a:t>Συλλογή πληροφοριών από αξιολογήσεις άλλων ειδικών (γιατρών, θεραπευτών, ψυχολόγων, κ.τ.λ.)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91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A78EA-CCB5-480F-A753-5C9346465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27" y="146836"/>
            <a:ext cx="11282227" cy="1658198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0070C0"/>
                </a:solidFill>
              </a:rPr>
              <a:t>Ειδικό Σχολείο «Ευαγγελισμός»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EA0B3-5708-400F-B559-D8017185D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466193"/>
            <a:ext cx="10910098" cy="5244971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el-GR" sz="2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Κάθε μαθητής/τρια είναι μοναδικός/ή και σημαντικός/ή</a:t>
            </a:r>
            <a:endParaRPr lang="en-GB" sz="28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l-GR" sz="2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Εργαζόμαστε συλλογικά, με αποδοχή και σεβασμό στη μοναδικότητα του κάθε μαθητή/</a:t>
            </a:r>
            <a:r>
              <a:rPr lang="el-GR" sz="2800" dirty="0" err="1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τριας</a:t>
            </a:r>
            <a:endParaRPr lang="en-GB" sz="28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l-GR" sz="2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Προωθούμε τη σφαιρική ανάπτυξη της προσωπικότητας και των δεξιοτήτων του, μέσα στο πλαίσιο των δυνατοτήτων και αναγκών του, έχοντας ως απώτερο σκοπό:</a:t>
            </a:r>
            <a:endParaRPr lang="en-GB" sz="28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marL="205740" lvl="2" indent="0">
              <a:buNone/>
            </a:pPr>
            <a:r>
              <a:rPr lang="el-GR" sz="2800" i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	Την ασφάλεια</a:t>
            </a:r>
          </a:p>
          <a:p>
            <a:pPr marL="205740" lvl="2" indent="0">
              <a:buNone/>
            </a:pPr>
            <a:r>
              <a:rPr lang="el-GR" sz="2800" i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	Τη μάθηση και την επικοινωνία</a:t>
            </a:r>
            <a:endParaRPr lang="en-GB" sz="2800" i="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marL="205740" lvl="2" indent="0">
              <a:buNone/>
            </a:pPr>
            <a:r>
              <a:rPr lang="el-GR" sz="2800" i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	Την ευημερία </a:t>
            </a:r>
            <a:endParaRPr lang="en-GB" sz="2800" i="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marL="205740" lvl="2" indent="0">
              <a:buNone/>
            </a:pPr>
            <a:r>
              <a:rPr lang="el-GR" sz="2800" i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	Την ποιότητα ζωής</a:t>
            </a:r>
            <a:endParaRPr lang="en-GB" sz="2800" i="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marL="205740" lvl="2" indent="0">
              <a:buNone/>
            </a:pPr>
            <a:r>
              <a:rPr lang="el-GR" sz="2800" i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	Την αυτονόμηση και ανεξαρτητοποίηση</a:t>
            </a:r>
            <a:endParaRPr lang="en-GB" sz="2800" i="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marL="205740" lvl="2" indent="0">
              <a:buNone/>
            </a:pPr>
            <a:r>
              <a:rPr lang="el-GR" sz="2800" i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	Την κοινωνική ένταξη και πρόσβαση στις υπηρεσίες της κοινότητας</a:t>
            </a:r>
            <a:endParaRPr lang="en-GB" sz="2800" i="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0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3F941-E779-4F6B-B730-AEA4113D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30" y="397933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</a:rPr>
              <a:t>Μελέτη Περίπτωσης: Αμαλία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AE33F-B105-4EE8-85BB-8DBB108A0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940560"/>
            <a:ext cx="10753725" cy="5008880"/>
          </a:xfrm>
        </p:spPr>
        <p:txBody>
          <a:bodyPr>
            <a:normAutofit/>
          </a:bodyPr>
          <a:lstStyle/>
          <a:p>
            <a:r>
              <a:rPr lang="el-GR" sz="2800" dirty="0"/>
              <a:t>Β. Στόχοι: </a:t>
            </a:r>
          </a:p>
          <a:p>
            <a:endParaRPr lang="en-US" sz="2800" b="1" i="1" dirty="0"/>
          </a:p>
          <a:p>
            <a:r>
              <a:rPr lang="el-GR" sz="2800" b="1" i="1" dirty="0"/>
              <a:t>ΘΕΜΑ: ΚΟΙΝΩΝΙΚΗ ΠΡΟΣΑΡΜΟΓΗ/ΚΟΙΝΩΝΙΚΕΣ ΔΕΞΙΟΤΗΤΕΣ</a:t>
            </a:r>
          </a:p>
          <a:p>
            <a:endParaRPr lang="en-GB" sz="2800" b="1" i="1" dirty="0"/>
          </a:p>
          <a:p>
            <a:pPr marL="447675" lvl="0" indent="-176213" algn="just">
              <a:lnSpc>
                <a:spcPct val="75000"/>
              </a:lnSpc>
              <a:buSzPct val="85000"/>
              <a:buFont typeface="Wingdings 2" panose="05020102010507070707" pitchFamily="18" charset="2"/>
              <a:buChar char=""/>
            </a:pPr>
            <a:r>
              <a:rPr lang="el-GR" dirty="0"/>
              <a:t>Να συμμετέχει στις ρουτίνες της τάξης (καλημέρισμα, αντίο, ημερολόγιο, κ.τ.λ.)</a:t>
            </a:r>
            <a:endParaRPr lang="en-GB" dirty="0"/>
          </a:p>
          <a:p>
            <a:pPr marL="447675" lvl="0" indent="-176213" algn="just">
              <a:lnSpc>
                <a:spcPct val="75000"/>
              </a:lnSpc>
              <a:buSzPct val="85000"/>
              <a:buFont typeface="Wingdings 2" panose="05020102010507070707" pitchFamily="18" charset="2"/>
              <a:buChar char=""/>
            </a:pPr>
            <a:r>
              <a:rPr lang="el-GR" dirty="0"/>
              <a:t>Να αναγνωρίζει τα άτομα του περιβάλλοντός της (σχολείο)</a:t>
            </a:r>
            <a:endParaRPr lang="en-GB" dirty="0"/>
          </a:p>
          <a:p>
            <a:pPr marL="447675" lvl="0" indent="-176213" algn="just">
              <a:lnSpc>
                <a:spcPct val="75000"/>
              </a:lnSpc>
              <a:buSzPct val="85000"/>
              <a:buFont typeface="Wingdings 2" panose="05020102010507070707" pitchFamily="18" charset="2"/>
              <a:buChar char=""/>
            </a:pPr>
            <a:r>
              <a:rPr lang="el-GR" dirty="0"/>
              <a:t>Να εξοικειωθεί με το πρόγραμμα της ημέρας (θεραπείες, μαθήματα, διαλείμματα)</a:t>
            </a:r>
            <a:endParaRPr lang="en-GB" dirty="0"/>
          </a:p>
          <a:p>
            <a:pPr marL="447675" lvl="0" indent="-176213" algn="just">
              <a:lnSpc>
                <a:spcPct val="75000"/>
              </a:lnSpc>
              <a:buSzPct val="85000"/>
              <a:buFont typeface="Wingdings 2" panose="05020102010507070707" pitchFamily="18" charset="2"/>
              <a:buChar char=""/>
            </a:pPr>
            <a:r>
              <a:rPr lang="el-GR" dirty="0"/>
              <a:t>Να αναπτύξει διάδραση με τους συμμαθητές της</a:t>
            </a:r>
            <a:endParaRPr lang="en-GB" dirty="0"/>
          </a:p>
          <a:p>
            <a:r>
              <a:rPr lang="el-GR" sz="2800" b="1" i="1" dirty="0"/>
              <a:t> 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7578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3F941-E779-4F6B-B730-AEA4113D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30" y="397933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</a:rPr>
              <a:t>Μελέτη Περίπτωσης: Αμαλία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AE33F-B105-4EE8-85BB-8DBB108A0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940560"/>
            <a:ext cx="10753725" cy="4693920"/>
          </a:xfrm>
        </p:spPr>
        <p:txBody>
          <a:bodyPr>
            <a:normAutofit/>
          </a:bodyPr>
          <a:lstStyle/>
          <a:p>
            <a:endParaRPr lang="el-GR" sz="2800" b="1" i="1" dirty="0"/>
          </a:p>
          <a:p>
            <a:r>
              <a:rPr lang="el-GR" sz="2800" b="1" i="1" dirty="0"/>
              <a:t>ΘΕΜΑ: ΓΛΩΣΣΙΚΗ ΑΓΩΓΗ</a:t>
            </a:r>
            <a:endParaRPr lang="el-GR" sz="2800" dirty="0"/>
          </a:p>
          <a:p>
            <a:pPr marL="447675" indent="-176213" algn="just">
              <a:lnSpc>
                <a:spcPct val="95000"/>
              </a:lnSpc>
              <a:buSzPct val="85000"/>
              <a:buFont typeface="Wingdings 2" panose="05020102010507070707" pitchFamily="18" charset="2"/>
              <a:buChar char=""/>
            </a:pPr>
            <a:endParaRPr lang="el-GR" sz="2800" dirty="0"/>
          </a:p>
          <a:p>
            <a:pPr marL="447675" indent="-176213" algn="just">
              <a:lnSpc>
                <a:spcPct val="95000"/>
              </a:lnSpc>
              <a:buSzPct val="85000"/>
              <a:buFont typeface="Wingdings 2" panose="05020102010507070707" pitchFamily="18" charset="2"/>
              <a:buChar char=""/>
            </a:pPr>
            <a:r>
              <a:rPr lang="el-GR" dirty="0"/>
              <a:t>Να γνωρίσει τις ημέρες, τους μήνες και τις εποχές (γλωσσικά και πολυαισθητηριακά)</a:t>
            </a:r>
            <a:endParaRPr lang="en-GB" dirty="0"/>
          </a:p>
          <a:p>
            <a:pPr marL="447675" indent="-176213" algn="just">
              <a:lnSpc>
                <a:spcPct val="95000"/>
              </a:lnSpc>
              <a:buSzPct val="85000"/>
              <a:buFont typeface="Wingdings 2" panose="05020102010507070707" pitchFamily="18" charset="2"/>
              <a:buChar char=""/>
            </a:pPr>
            <a:r>
              <a:rPr lang="el-GR" dirty="0"/>
              <a:t>Να παρακολουθεί κατάλληλες για την ηλικία της διαθεματικές παρουσιάσεις/ιστορίες και να είναι σε θέση να απαντήσει σε πολύ απλές ερωτήσεις μέσω συσκευής επικοινωνίας</a:t>
            </a:r>
            <a:endParaRPr lang="en-GB" dirty="0"/>
          </a:p>
          <a:p>
            <a:pPr marL="0" indent="0">
              <a:buNone/>
            </a:pPr>
            <a:endParaRPr lang="en-GB" sz="3100" dirty="0"/>
          </a:p>
        </p:txBody>
      </p:sp>
    </p:spTree>
    <p:extLst>
      <p:ext uri="{BB962C8B-B14F-4D97-AF65-F5344CB8AC3E}">
        <p14:creationId xmlns:p14="http://schemas.microsoft.com/office/powerpoint/2010/main" val="330587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3F941-E779-4F6B-B730-AEA4113D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30" y="397933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</a:rPr>
              <a:t>Μελέτη Περίπτωσης: Αμαλία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AE33F-B105-4EE8-85BB-8DBB108A0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669001"/>
            <a:ext cx="10753725" cy="50602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sz="3100" dirty="0"/>
          </a:p>
          <a:p>
            <a:pPr marL="0" indent="0">
              <a:buNone/>
            </a:pPr>
            <a:r>
              <a:rPr lang="el-GR" sz="3400" b="1" i="1" dirty="0"/>
              <a:t>ΘΕΜΑ:  ΕΠΙΚΟΙΝΩΝΙΑ</a:t>
            </a:r>
          </a:p>
          <a:p>
            <a:pPr marL="0" indent="0">
              <a:buNone/>
            </a:pPr>
            <a:endParaRPr lang="en-GB" sz="3400" b="1" i="1" dirty="0"/>
          </a:p>
          <a:p>
            <a:pPr marL="447675" lvl="0" indent="-176213" algn="just">
              <a:lnSpc>
                <a:spcPct val="95000"/>
              </a:lnSpc>
              <a:buSzPct val="85000"/>
              <a:buFont typeface="Wingdings 2" panose="05020102010507070707" pitchFamily="18" charset="2"/>
              <a:buChar char=""/>
            </a:pPr>
            <a:r>
              <a:rPr lang="el-GR" sz="3100" dirty="0"/>
              <a:t>Να χρησιμοποιεί λέξεις για να εκφράσει τις βασικές της ανάγκες (τουαλέτα, φαγητό, νερό, ξεκούραση)</a:t>
            </a:r>
            <a:endParaRPr lang="en-GB" sz="3100" dirty="0"/>
          </a:p>
          <a:p>
            <a:pPr marL="447675" lvl="0" indent="-176213" algn="just">
              <a:lnSpc>
                <a:spcPct val="95000"/>
              </a:lnSpc>
              <a:buSzPct val="85000"/>
              <a:buFont typeface="Wingdings 2" panose="05020102010507070707" pitchFamily="18" charset="2"/>
              <a:buChar char=""/>
            </a:pPr>
            <a:r>
              <a:rPr lang="el-GR" sz="3100" dirty="0"/>
              <a:t>Να χρησιμοποιεί διακόπτη επικοινωνίας για να συμμετέχει στο μάθημα (να διαλέγει ανάμεσα σε δύο απαντήσεις)</a:t>
            </a:r>
            <a:endParaRPr lang="en-GB" sz="3100" dirty="0"/>
          </a:p>
          <a:p>
            <a:pPr marL="447675" lvl="0" indent="-176213" algn="just">
              <a:lnSpc>
                <a:spcPct val="95000"/>
              </a:lnSpc>
              <a:buSzPct val="85000"/>
              <a:buFont typeface="Wingdings 2" panose="05020102010507070707" pitchFamily="18" charset="2"/>
              <a:buChar char=""/>
            </a:pPr>
            <a:r>
              <a:rPr lang="el-GR" sz="3100" dirty="0"/>
              <a:t>Να χρησιμοποιεί συσκευή επικοινωνίας για να κάνει επιλογές ή/και να απαντά σε ερωτήσεις (ανάλογα με το θέμα)</a:t>
            </a:r>
            <a:endParaRPr lang="en-GB" sz="3100" dirty="0"/>
          </a:p>
          <a:p>
            <a:pPr marL="447675" lvl="0" indent="-176213" algn="just">
              <a:lnSpc>
                <a:spcPct val="95000"/>
              </a:lnSpc>
              <a:buSzPct val="85000"/>
              <a:buFont typeface="Wingdings 2" panose="05020102010507070707" pitchFamily="18" charset="2"/>
              <a:buChar char=""/>
            </a:pPr>
            <a:r>
              <a:rPr lang="el-GR" sz="3100" dirty="0"/>
              <a:t>Να χρησιμοποιεί αντικείμενα αναφοράς για να εκφράσει βασικές ανάγκες αλλά και για να κατανοήσει την εναλλαγή δραστηριοτήτων στο πρόγραμμά της</a:t>
            </a:r>
            <a:endParaRPr lang="en-GB" sz="3100" dirty="0"/>
          </a:p>
        </p:txBody>
      </p:sp>
    </p:spTree>
    <p:extLst>
      <p:ext uri="{BB962C8B-B14F-4D97-AF65-F5344CB8AC3E}">
        <p14:creationId xmlns:p14="http://schemas.microsoft.com/office/powerpoint/2010/main" val="162013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3F941-E779-4F6B-B730-AEA4113D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30" y="397933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</a:rPr>
              <a:t>Μελέτη Περίπτωσης: Αμαλία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AE33F-B105-4EE8-85BB-8DBB108A0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939" y="1940560"/>
            <a:ext cx="10753725" cy="4409440"/>
          </a:xfrm>
        </p:spPr>
        <p:txBody>
          <a:bodyPr>
            <a:normAutofit/>
          </a:bodyPr>
          <a:lstStyle/>
          <a:p>
            <a:r>
              <a:rPr lang="el-GR" sz="2800" u="sng" dirty="0"/>
              <a:t>Γ. Δράση</a:t>
            </a:r>
            <a:r>
              <a:rPr lang="en-US" sz="2800" u="sng" dirty="0"/>
              <a:t> (</a:t>
            </a:r>
            <a:r>
              <a:rPr lang="el-GR" sz="2800" u="sng" dirty="0"/>
              <a:t>δραστηριότητες</a:t>
            </a:r>
            <a:r>
              <a:rPr lang="en-US" sz="2800" u="sng" dirty="0"/>
              <a:t>)</a:t>
            </a:r>
            <a:r>
              <a:rPr lang="el-GR" sz="3100" u="sng" dirty="0"/>
              <a:t>:</a:t>
            </a:r>
          </a:p>
          <a:p>
            <a:pPr lvl="0"/>
            <a:r>
              <a:rPr lang="el-GR" sz="3200" b="1" u="sng" dirty="0"/>
              <a:t>Η προσέγγιση </a:t>
            </a:r>
            <a:r>
              <a:rPr lang="el-GR" sz="3200" b="1" u="sng" dirty="0" err="1"/>
              <a:t>Milieu</a:t>
            </a:r>
            <a:r>
              <a:rPr lang="el-GR" sz="3200" dirty="0"/>
              <a:t>: Ρουτίνες, παύση δραστηριότητας, </a:t>
            </a:r>
            <a:r>
              <a:rPr lang="en-US" sz="3200" dirty="0"/>
              <a:t>x</a:t>
            </a:r>
            <a:r>
              <a:rPr lang="el-GR" sz="3200" dirty="0"/>
              <a:t>ρήση δραστηριοτήτων βασισμένων στο παιχνίδι</a:t>
            </a:r>
            <a:r>
              <a:rPr lang="en-US" sz="3200" dirty="0"/>
              <a:t>, x</a:t>
            </a:r>
            <a:r>
              <a:rPr lang="el-GR" sz="3200" dirty="0"/>
              <a:t>ρήση βιβλίων και διήγησης σχετικά με την υπό μελέτη ενότητα</a:t>
            </a:r>
            <a:endParaRPr lang="en-GB" sz="3100" dirty="0"/>
          </a:p>
        </p:txBody>
      </p:sp>
      <p:pic>
        <p:nvPicPr>
          <p:cNvPr id="1026" name="Picture 2" descr="Big Plastic Dice Set of 2 – Dots &amp; Numbers - MTA Catalog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4" y="4938713"/>
            <a:ext cx="2378904" cy="169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006" t="26377" r="28342" b="16521"/>
          <a:stretch/>
        </p:blipFill>
        <p:spPr>
          <a:xfrm>
            <a:off x="3240157" y="4145280"/>
            <a:ext cx="3667540" cy="2580376"/>
          </a:xfrm>
          <a:prstGeom prst="rect">
            <a:avLst/>
          </a:prstGeom>
        </p:spPr>
      </p:pic>
      <p:pic>
        <p:nvPicPr>
          <p:cNvPr id="1028" name="Picture 4" descr="Ο Ρένος και η ορχήστρα - Le Huche Magali | Εκδόσεις Πατάκη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8034">
            <a:off x="8122741" y="3738091"/>
            <a:ext cx="2184036" cy="249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Ο ΡΕΝΟΣ ΚΑΙ Η ΟΡΧΗΣΤΡΑ - Le Huche, Magali | Evripidis.g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72028">
            <a:off x="9364688" y="4100206"/>
            <a:ext cx="20002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5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3F941-E779-4F6B-B730-AEA4113D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30" y="397933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</a:rPr>
              <a:t>Μελέτη Περίπτωσης: Αμαλία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AE33F-B105-4EE8-85BB-8DBB108A0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940560"/>
            <a:ext cx="10914918" cy="4409440"/>
          </a:xfrm>
        </p:spPr>
        <p:txBody>
          <a:bodyPr>
            <a:normAutofit/>
          </a:bodyPr>
          <a:lstStyle/>
          <a:p>
            <a:pPr lvl="0" algn="just"/>
            <a:r>
              <a:rPr lang="el-GR" sz="3200" b="1" u="sng" dirty="0"/>
              <a:t>Χρήση συσκευών Εναλλακτικής και Επαυξητικής επικοινωνίας</a:t>
            </a:r>
            <a:r>
              <a:rPr lang="el-GR" sz="3200" b="1" dirty="0"/>
              <a:t> </a:t>
            </a:r>
            <a:r>
              <a:rPr lang="el-GR" sz="3200" dirty="0"/>
              <a:t>επί καθημερινής βάσης για συμμετοχή στο μάθημα αλλά και επιλογή ανάμεσα σε αντικείμενα, φαγητό, δραστηριότητα, κ.τ.λ.</a:t>
            </a:r>
            <a:endParaRPr lang="en-GB" sz="3200" dirty="0"/>
          </a:p>
          <a:p>
            <a:pPr marL="0" indent="0">
              <a:buNone/>
            </a:pPr>
            <a:endParaRPr lang="en-GB" sz="3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099" y="3829156"/>
            <a:ext cx="5711066" cy="292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5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3F941-E779-4F6B-B730-AEA4113D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30" y="397933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</a:rPr>
              <a:t>Μελέτη Περίπτωσης: Αμαλία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AE33F-B105-4EE8-85BB-8DBB108A0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940560"/>
            <a:ext cx="10753725" cy="4409440"/>
          </a:xfrm>
        </p:spPr>
        <p:txBody>
          <a:bodyPr>
            <a:normAutofit/>
          </a:bodyPr>
          <a:lstStyle/>
          <a:p>
            <a:pPr algn="just"/>
            <a:r>
              <a:rPr lang="el-GR" sz="3200" b="1" u="sng" dirty="0"/>
              <a:t>Χρήση αντικειμένων αναφοράς</a:t>
            </a:r>
            <a:r>
              <a:rPr lang="el-GR" sz="3200" b="1" dirty="0"/>
              <a:t> </a:t>
            </a:r>
            <a:r>
              <a:rPr lang="el-GR" sz="3200" dirty="0"/>
              <a:t>π.χ. πλαστικό πιάτο για το φαγητό, κουδουνάκι για μουσικοθεραπεία, ρολό τουαλέτας για την τουαλέτα κ.τ.λ.</a:t>
            </a:r>
            <a:r>
              <a:rPr lang="el-GR" sz="3100" dirty="0"/>
              <a:t> </a:t>
            </a:r>
          </a:p>
          <a:p>
            <a:pPr marL="0" indent="0">
              <a:buNone/>
            </a:pPr>
            <a:endParaRPr lang="en-GB" sz="3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16240" r="45510" b="32695"/>
          <a:stretch/>
        </p:blipFill>
        <p:spPr>
          <a:xfrm>
            <a:off x="9900045" y="3418635"/>
            <a:ext cx="2160589" cy="202885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21502" y="5100120"/>
            <a:ext cx="2216538" cy="1647200"/>
            <a:chOff x="354650" y="4554107"/>
            <a:chExt cx="2216538" cy="1647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6" t="4659" r="10392" b="17191"/>
            <a:stretch/>
          </p:blipFill>
          <p:spPr>
            <a:xfrm>
              <a:off x="354650" y="4554107"/>
              <a:ext cx="2216538" cy="16472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92937" y="5439608"/>
              <a:ext cx="15050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/>
                <a:t>φαγητό</a:t>
              </a:r>
              <a:endParaRPr lang="en-GB" sz="24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345098" y="3967227"/>
            <a:ext cx="2279784" cy="1338454"/>
            <a:chOff x="2431147" y="4127328"/>
            <a:chExt cx="2279784" cy="1338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32" t="26425" r="11676" b="20822"/>
            <a:stretch/>
          </p:blipFill>
          <p:spPr>
            <a:xfrm rot="20123981">
              <a:off x="2431147" y="4127328"/>
              <a:ext cx="2279784" cy="133845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894582" y="4427223"/>
              <a:ext cx="15815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b="1" dirty="0"/>
                <a:t>τουαλέτα</a:t>
              </a:r>
              <a:endParaRPr lang="en-GB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10810" y="4972695"/>
            <a:ext cx="2358102" cy="1737330"/>
            <a:chOff x="7209650" y="4962756"/>
            <a:chExt cx="2358102" cy="17373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61" t="21009" r="27718" b="21012"/>
            <a:stretch/>
          </p:blipFill>
          <p:spPr>
            <a:xfrm>
              <a:off x="7209650" y="4962756"/>
              <a:ext cx="2358102" cy="173733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801372" y="5831421"/>
              <a:ext cx="16182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3200" b="1" dirty="0"/>
                <a:t>πισίνα</a:t>
              </a:r>
              <a:endParaRPr lang="en-GB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814287" y="3553449"/>
            <a:ext cx="2474957" cy="1759223"/>
            <a:chOff x="4830414" y="3941581"/>
            <a:chExt cx="2429363" cy="19821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36" t="11823" r="42138" b="36148"/>
            <a:stretch/>
          </p:blipFill>
          <p:spPr>
            <a:xfrm rot="10800000">
              <a:off x="4830414" y="3941581"/>
              <a:ext cx="2429363" cy="198213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994365" y="5359880"/>
              <a:ext cx="20889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 dirty="0"/>
                <a:t>μουσικοθεραπεία</a:t>
              </a:r>
              <a:endParaRPr lang="en-GB" b="1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545115" y="4265772"/>
            <a:ext cx="1909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/>
              <a:t>εργοθεραπεία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0627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3F941-E779-4F6B-B730-AEA4113D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046" y="83432"/>
            <a:ext cx="10772775" cy="1354540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</a:rPr>
              <a:t>Μελέτη Περίπτωσης: Αμαλία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AE33F-B105-4EE8-85BB-8DBB108A0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216241"/>
            <a:ext cx="10753725" cy="5442011"/>
          </a:xfrm>
        </p:spPr>
        <p:txBody>
          <a:bodyPr>
            <a:normAutofit fontScale="62500" lnSpcReduction="20000"/>
          </a:bodyPr>
          <a:lstStyle/>
          <a:p>
            <a:r>
              <a:rPr lang="el-GR" sz="3200" b="1" dirty="0"/>
              <a:t>Υλικά που χρησιμοποιήθηκαν: </a:t>
            </a:r>
          </a:p>
          <a:p>
            <a:endParaRPr lang="el-GR" sz="32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3200" dirty="0"/>
              <a:t>διακόπτες επικοινωνίας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3200" dirty="0" err="1"/>
              <a:t>διαδραστικός</a:t>
            </a:r>
            <a:r>
              <a:rPr lang="el-GR" sz="3200" dirty="0"/>
              <a:t> πίνακας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3200" dirty="0"/>
              <a:t>μεγάλα ζάρια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3200" dirty="0"/>
              <a:t>ζάρι επικοινωνίας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3200" dirty="0"/>
              <a:t>ταμπλέτα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3200" dirty="0"/>
              <a:t>μουσικά και άλλα βιβλία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3200" dirty="0"/>
              <a:t>τραγούδια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3200" dirty="0"/>
              <a:t>αντικείμενα αναφοράς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3200" dirty="0"/>
              <a:t>ημέρες της εβδομάδας με διαφορετικές υφές και αρώματα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3200" dirty="0"/>
              <a:t>επιτραπέζια παιγνίδια (π.χ. φιδάκι)</a:t>
            </a:r>
          </a:p>
          <a:p>
            <a:endParaRPr lang="el-GR" b="1" u="sng" dirty="0"/>
          </a:p>
          <a:p>
            <a:r>
              <a:rPr lang="el-GR" sz="3600" b="1" u="sng" dirty="0"/>
              <a:t>Δ. Παρατήρηση:</a:t>
            </a:r>
          </a:p>
          <a:p>
            <a:r>
              <a:rPr lang="el-GR" sz="3600" dirty="0"/>
              <a:t>Μέσω Ημερολογίου</a:t>
            </a:r>
          </a:p>
          <a:p>
            <a:pPr marL="0" indent="0">
              <a:buNone/>
            </a:pPr>
            <a:endParaRPr lang="en-GB" sz="3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" t="3774" r="1624" b="25182"/>
          <a:stretch/>
        </p:blipFill>
        <p:spPr>
          <a:xfrm>
            <a:off x="5014889" y="1892999"/>
            <a:ext cx="3189946" cy="2077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1023">
            <a:off x="8421291" y="3647782"/>
            <a:ext cx="3160111" cy="237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3F941-E779-4F6B-B730-AEA4113D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30" y="397933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0070C0"/>
                </a:solidFill>
              </a:rPr>
              <a:t>Μελέτη Περίπτωσης: Αμαλία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AE33F-B105-4EE8-85BB-8DBB108A0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940560"/>
            <a:ext cx="10753725" cy="4409440"/>
          </a:xfrm>
        </p:spPr>
        <p:txBody>
          <a:bodyPr>
            <a:normAutofit lnSpcReduction="10000"/>
          </a:bodyPr>
          <a:lstStyle/>
          <a:p>
            <a:r>
              <a:rPr lang="el-GR" sz="2800" u="sng" dirty="0"/>
              <a:t>Ε. Στοχασμός</a:t>
            </a:r>
            <a:r>
              <a:rPr lang="el-GR" sz="3100" u="sng" dirty="0"/>
              <a:t>:</a:t>
            </a:r>
          </a:p>
          <a:p>
            <a:pPr marL="447675" indent="-176213" algn="just">
              <a:buSzPct val="85000"/>
              <a:buFont typeface="Wingdings 2" panose="05020102010507070707" pitchFamily="18" charset="2"/>
              <a:buChar char=""/>
            </a:pPr>
            <a:r>
              <a:rPr lang="el-GR" sz="2200" dirty="0"/>
              <a:t>Αρκετοί από τους στόχους έχουν επιτευχθεί, όπως π.χ. η χρήση συσκευών επικοινωνίας για επιλογή αντικειμένου/δραστηριότητας, σε αντίθεση με τη χρήση τους για αξιολόγηση της κατανόησης του μαθήματος, όπου δεν είχαμε σαφή αποτελέσματα. </a:t>
            </a:r>
            <a:endParaRPr lang="en-GB" sz="2200" dirty="0"/>
          </a:p>
          <a:p>
            <a:pPr marL="447675" indent="-176213" algn="just">
              <a:buSzPct val="85000"/>
              <a:buFont typeface="Wingdings 2" panose="05020102010507070707" pitchFamily="18" charset="2"/>
              <a:buChar char=""/>
            </a:pPr>
            <a:r>
              <a:rPr lang="el-GR" sz="2200" dirty="0"/>
              <a:t>Η μαθήτρια κατανόησε αρκετά από τα αντικείμενα αναφοράς σωστά, αλλά δεν έχει επιτύχει να τα χρησιμοποιεί αυθόρμητα.</a:t>
            </a:r>
          </a:p>
          <a:p>
            <a:pPr marL="447675" indent="-176213" algn="just">
              <a:buSzPct val="85000"/>
              <a:buFont typeface="Wingdings 2" panose="05020102010507070707" pitchFamily="18" charset="2"/>
              <a:buChar char=""/>
            </a:pPr>
            <a:r>
              <a:rPr lang="el-GR" sz="2200" dirty="0"/>
              <a:t>Μέσα από τη διαδικασία αυτή εκδηλώθηκαν και άλλες θετικές μη προβλεπόμενες συμπεριφορές, όπως η αύξηση του έναρθρου λόγου και της ομιλίας της, π.χ. τώρα εκφράζεται περισσότερο λέγοντας και λέξεις σχετικές με το μάθημα (με κίνητρο) αλλά και τραγουδώντας αυθόρμητα είτε μαζί με το </a:t>
            </a:r>
            <a:r>
              <a:rPr lang="en-US" sz="2200" dirty="0"/>
              <a:t>tablet</a:t>
            </a:r>
            <a:r>
              <a:rPr lang="el-GR" sz="2200" dirty="0"/>
              <a:t> (ακούγοντας μουσική στο </a:t>
            </a:r>
            <a:r>
              <a:rPr lang="en-GB" sz="2200" dirty="0" err="1"/>
              <a:t>Youtube</a:t>
            </a:r>
            <a:r>
              <a:rPr lang="el-GR" sz="2200" dirty="0"/>
              <a:t>) είτε και μαζί με την εκπαιδευτικό. </a:t>
            </a:r>
          </a:p>
          <a:p>
            <a:pPr marL="447675" indent="-176213" algn="just">
              <a:buSzPct val="85000"/>
              <a:buFont typeface="Wingdings 2" panose="05020102010507070707" pitchFamily="18" charset="2"/>
              <a:buChar char=""/>
            </a:pPr>
            <a:r>
              <a:rPr lang="el-GR" sz="2200" dirty="0"/>
              <a:t>Η όλη διαδικασία ήταν μία ευκαιρία να αξιολογήσω τους στόχους και το πρόγραμμα των εκπαιδευτικών παρεμβάσεών μου με άλλο σκεπτικό, και να ανανεώσω τις διδακτικές μου προσεγγίσεις.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52617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E27D1-8C76-4319-82CE-DC67AA6A4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6000" b="1" dirty="0">
                <a:solidFill>
                  <a:srgbClr val="0070C0"/>
                </a:solidFill>
              </a:rPr>
              <a:t>Γενικός Στοχασμός  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0E796-85AF-4BA1-9255-741B65DF45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656" y="1998133"/>
            <a:ext cx="11074066" cy="4580087"/>
          </a:xfrm>
        </p:spPr>
        <p:txBody>
          <a:bodyPr>
            <a:normAutofit fontScale="925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l-GR" dirty="0"/>
              <a:t> </a:t>
            </a:r>
            <a:r>
              <a:rPr lang="el-GR" sz="2700" dirty="0"/>
              <a:t>Υπήρξε θετική ανταπόκριση των παιδιών στο πρόγραμμα.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l-GR" sz="2700" dirty="0"/>
              <a:t> Η διαδικασία παρέμβασης ήταν ευχάριστη και εποικοδομητική για τα παιδιά.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l-GR" sz="2700" dirty="0"/>
              <a:t> Επιτεύχθηκε σε μεγάλο βαθμό η αλληλεπίδραση και η βελτίωση της επικοινωνίας.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l-GR" sz="2700" dirty="0"/>
              <a:t> Τα παιδιά εξοικειώθηκαν με διάφορες μορφές Εναλλακτικής και Επαυξητικής Επικοινωνίας και είναι σε θέση να τις χρησιμοποιούν.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l-GR" sz="2700" dirty="0"/>
              <a:t> Οι στόχοι και οι δραστηριότητες εξάσκησης συνεχίζονται και αναπροσαρμόζονται στις ανάγκες των μαθητών.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l-GR" sz="2700" dirty="0"/>
              <a:t> Τόσο τα εργαλεία, όσο και οι στρατηγικές και οι πρακτικές του Οδηγού θα αξιοποιηθούν και σε άλλα παιδιά του σχολείου με τις απαραίτητες προσαρμογές. </a:t>
            </a:r>
          </a:p>
          <a:p>
            <a:pPr marL="0" indent="0" algn="just">
              <a:buNone/>
            </a:pPr>
            <a:endParaRPr lang="el-GR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01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7FA92C7-3B5B-470C-B48D-18B78EA13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556" y="1793289"/>
            <a:ext cx="7479436" cy="3756845"/>
          </a:xfrm>
        </p:spPr>
        <p:txBody>
          <a:bodyPr>
            <a:normAutofit/>
          </a:bodyPr>
          <a:lstStyle/>
          <a:p>
            <a:pPr algn="ctr"/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5" name="Picture 2" descr="Thank You For Listening Clipart - Powerpoint Presentation Animation Thank  You - Free Transparent PNG Download - PNG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556" y="646134"/>
            <a:ext cx="8197290" cy="564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53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87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87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87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87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C82AF-ECA4-41F4-947D-A55ABE525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146709"/>
            <a:ext cx="11198445" cy="1719295"/>
          </a:xfrm>
        </p:spPr>
        <p:txBody>
          <a:bodyPr/>
          <a:lstStyle/>
          <a:p>
            <a:pPr algn="ctr"/>
            <a:r>
              <a:rPr lang="el-GR" sz="6000" b="1" dirty="0">
                <a:solidFill>
                  <a:srgbClr val="0070C0"/>
                </a:solidFill>
              </a:rPr>
              <a:t>      Συμμετέχοντες </a:t>
            </a:r>
            <a:r>
              <a:rPr lang="el-GR" dirty="0">
                <a:solidFill>
                  <a:srgbClr val="0070C0"/>
                </a:solidFill>
              </a:rPr>
              <a:t> </a:t>
            </a:r>
            <a:br>
              <a:rPr lang="el-GR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99BE4-8BF6-417E-88AE-66C219B7E5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7953" y="1635527"/>
            <a:ext cx="4054252" cy="44592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sz="3500" b="1" u="sng" dirty="0">
                <a:latin typeface="+mj-lt"/>
                <a:cs typeface="Calibri" panose="020F0502020204030204" pitchFamily="34" charset="0"/>
              </a:rPr>
              <a:t>Συντονιστές </a:t>
            </a:r>
          </a:p>
          <a:p>
            <a:pPr marL="0" indent="0">
              <a:buNone/>
            </a:pPr>
            <a:r>
              <a:rPr lang="el-GR" sz="3500" dirty="0">
                <a:latin typeface="+mj-lt"/>
                <a:cs typeface="Calibri" panose="020F0502020204030204" pitchFamily="34" charset="0"/>
              </a:rPr>
              <a:t>Διευθύντρια</a:t>
            </a:r>
          </a:p>
          <a:p>
            <a:pPr marL="0" indent="0">
              <a:buNone/>
            </a:pPr>
            <a:r>
              <a:rPr lang="el-GR" sz="3500" dirty="0">
                <a:latin typeface="+mj-lt"/>
                <a:cs typeface="Calibri" panose="020F0502020204030204" pitchFamily="34" charset="0"/>
              </a:rPr>
              <a:t>Β.Δ.</a:t>
            </a:r>
          </a:p>
          <a:p>
            <a:pPr marL="0" indent="0">
              <a:buNone/>
            </a:pPr>
            <a:endParaRPr lang="el-GR" sz="900" dirty="0">
              <a:latin typeface="+mj-lt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l-GR" sz="3500" b="1" u="sng" dirty="0">
                <a:latin typeface="+mj-lt"/>
                <a:cs typeface="Calibri" panose="020F0502020204030204" pitchFamily="34" charset="0"/>
              </a:rPr>
              <a:t>Εκπαιδευτικοί </a:t>
            </a:r>
          </a:p>
          <a:p>
            <a:pPr marL="0" indent="0">
              <a:buNone/>
            </a:pPr>
            <a:r>
              <a:rPr lang="el-GR" sz="3500" dirty="0">
                <a:latin typeface="+mj-lt"/>
                <a:cs typeface="Calibri" panose="020F0502020204030204" pitchFamily="34" charset="0"/>
              </a:rPr>
              <a:t>6 Ειδικοί Εκπαιδευτικοί</a:t>
            </a:r>
          </a:p>
          <a:p>
            <a:pPr marL="0" indent="0">
              <a:buNone/>
            </a:pPr>
            <a:endParaRPr lang="el-GR" sz="900" dirty="0">
              <a:latin typeface="+mj-lt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l-GR" sz="3500" b="1" u="sng" dirty="0">
                <a:latin typeface="+mj-lt"/>
                <a:cs typeface="Calibri" panose="020F0502020204030204" pitchFamily="34" charset="0"/>
              </a:rPr>
              <a:t>Θεραπευτές</a:t>
            </a:r>
          </a:p>
          <a:p>
            <a:pPr marL="0" indent="0">
              <a:buNone/>
            </a:pPr>
            <a:r>
              <a:rPr lang="el-GR" sz="3500" dirty="0">
                <a:latin typeface="+mj-lt"/>
                <a:cs typeface="Calibri" panose="020F0502020204030204" pitchFamily="34" charset="0"/>
              </a:rPr>
              <a:t>1 Εργοθεραπεύτρια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9D8EE3-3F53-4CE6-B00B-E89C808904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81118" y="1288789"/>
            <a:ext cx="7210612" cy="5383209"/>
          </a:xfrm>
        </p:spPr>
        <p:txBody>
          <a:bodyPr>
            <a:normAutofit fontScale="92500" lnSpcReduction="10000"/>
          </a:bodyPr>
          <a:lstStyle/>
          <a:p>
            <a:r>
              <a:rPr lang="el-GR" sz="3500" b="1" u="sng" dirty="0">
                <a:cs typeface="Calibri" panose="020F0502020204030204" pitchFamily="34" charset="0"/>
              </a:rPr>
              <a:t>Μαθητές με οπτική αναπηρία και άλλες πολλαπλές αναπηρίες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3500" dirty="0"/>
              <a:t> </a:t>
            </a:r>
            <a:r>
              <a:rPr lang="el-GR" sz="3500" b="1" dirty="0">
                <a:solidFill>
                  <a:srgbClr val="0070C0"/>
                </a:solidFill>
                <a:cs typeface="Calibri" panose="020F0502020204030204" pitchFamily="34" charset="0"/>
              </a:rPr>
              <a:t>Μαθητής 10 </a:t>
            </a:r>
            <a:r>
              <a:rPr lang="el-GR" sz="3500" dirty="0">
                <a:cs typeface="Calibri" panose="020F0502020204030204" pitchFamily="34" charset="0"/>
              </a:rPr>
              <a:t>ετών με μειωμένη όραση και εγκεφαλική παράλυση τύπου σπαστικής τετραπληγίας (παρέμβαση  από Ειδικό Εκπαιδευτικό και Εργοθεραπεύτρια).</a:t>
            </a:r>
          </a:p>
          <a:p>
            <a:pPr marL="0" indent="0" algn="just">
              <a:lnSpc>
                <a:spcPct val="110000"/>
              </a:lnSpc>
              <a:buNone/>
            </a:pPr>
            <a:endParaRPr lang="el-GR" sz="900" dirty="0"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l-GR" sz="3500" dirty="0">
                <a:cs typeface="Calibri" panose="020F0502020204030204" pitchFamily="34" charset="0"/>
              </a:rPr>
              <a:t> </a:t>
            </a:r>
            <a:r>
              <a:rPr lang="el-GR" sz="3500" b="1" dirty="0">
                <a:solidFill>
                  <a:srgbClr val="0070C0"/>
                </a:solidFill>
                <a:cs typeface="Calibri" panose="020F0502020204030204" pitchFamily="34" charset="0"/>
              </a:rPr>
              <a:t>Μαθήτρια 12 </a:t>
            </a:r>
            <a:r>
              <a:rPr lang="el-GR" sz="3500" dirty="0">
                <a:cs typeface="Calibri" panose="020F0502020204030204" pitchFamily="34" charset="0"/>
              </a:rPr>
              <a:t>ετών με μελαχρωστική αμφιβληστροειδοπάθεια (σοβαρές δυσκολίες στη οπτική εστίαση) και διάχυτη αναπτυξιακή διαταραχή αυτιστικού φάσματος.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Εικόνα 1" descr="PRECIVIM Project Official Site">
            <a:extLst>
              <a:ext uri="{FF2B5EF4-FFF2-40B4-BE49-F238E27FC236}">
                <a16:creationId xmlns:a16="http://schemas.microsoft.com/office/drawing/2014/main" id="{E80218AF-C575-4893-8964-B933F4D4910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" y="228596"/>
            <a:ext cx="3515710" cy="1195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41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0CAA8-C48C-45CD-BD61-8D81379E6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278816"/>
            <a:ext cx="10772775" cy="1118009"/>
          </a:xfrm>
        </p:spPr>
        <p:txBody>
          <a:bodyPr/>
          <a:lstStyle/>
          <a:p>
            <a:r>
              <a:rPr lang="el-GR" b="1" dirty="0">
                <a:solidFill>
                  <a:srgbClr val="0070C0"/>
                </a:solidFill>
              </a:rPr>
              <a:t>... </a:t>
            </a:r>
            <a:r>
              <a:rPr lang="el-GR" sz="6000" b="1" dirty="0">
                <a:solidFill>
                  <a:srgbClr val="0070C0"/>
                </a:solidFill>
              </a:rPr>
              <a:t>Συμμετέχοντες 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F4FAC-7981-4B5C-B0B8-8327EA9D4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630" y="1576552"/>
            <a:ext cx="10390737" cy="4650827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l-GR" sz="3200" dirty="0"/>
              <a:t> </a:t>
            </a:r>
            <a:r>
              <a:rPr lang="el-GR" sz="3200" b="1" dirty="0">
                <a:solidFill>
                  <a:srgbClr val="0070C0"/>
                </a:solidFill>
              </a:rPr>
              <a:t>Μαθητής 8 ετών</a:t>
            </a:r>
            <a:r>
              <a:rPr lang="el-GR" sz="3200" dirty="0"/>
              <a:t> με αμφιβληστροειδοπάθεια, σοβαρά μειωμένη όραση κεντρικής αιτιολογίας και βαριά νοητική υστέρηση.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l-GR" sz="3200" dirty="0"/>
              <a:t> </a:t>
            </a:r>
            <a:r>
              <a:rPr lang="el-GR" sz="3200" b="1" dirty="0">
                <a:solidFill>
                  <a:srgbClr val="0070C0"/>
                </a:solidFill>
              </a:rPr>
              <a:t>Μαθητής 19 ετών </a:t>
            </a:r>
            <a:r>
              <a:rPr lang="el-GR" sz="3200" dirty="0"/>
              <a:t>με συγγενή νυσταγμό και σημαντικά μειωμένη όραση, λόγω εγκεφαλοπάθειας.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l-GR" sz="3200" dirty="0"/>
              <a:t> </a:t>
            </a:r>
            <a:r>
              <a:rPr lang="el-GR" sz="3200" b="1" dirty="0">
                <a:solidFill>
                  <a:srgbClr val="0070C0"/>
                </a:solidFill>
              </a:rPr>
              <a:t>Μαθήτρια 14 ετών </a:t>
            </a:r>
            <a:r>
              <a:rPr lang="el-GR" sz="3200" dirty="0"/>
              <a:t>με προβλήματα όρασης, εγκεφαλική παράλυση και νοητική υστέρηση.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l-GR" sz="3200" dirty="0"/>
              <a:t> </a:t>
            </a:r>
            <a:r>
              <a:rPr lang="el-GR" sz="3200" b="1" dirty="0">
                <a:solidFill>
                  <a:srgbClr val="0070C0"/>
                </a:solidFill>
              </a:rPr>
              <a:t>Μαθητής 8 ετών </a:t>
            </a:r>
            <a:r>
              <a:rPr lang="el-GR" sz="3200" dirty="0"/>
              <a:t>με μικροφθαλμία, λευκοκορία και Σύνδρομο </a:t>
            </a:r>
            <a:r>
              <a:rPr lang="en-US" sz="3200" dirty="0"/>
              <a:t>Charge</a:t>
            </a:r>
            <a:r>
              <a:rPr lang="el-GR" sz="3200" dirty="0"/>
              <a:t> με ψυχοκινητική καθυστέρηση.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16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585DB-5A45-4C81-98E3-495E4FF47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06" y="189186"/>
            <a:ext cx="10772775" cy="1481959"/>
          </a:xfrm>
        </p:spPr>
        <p:txBody>
          <a:bodyPr>
            <a:normAutofit/>
          </a:bodyPr>
          <a:lstStyle/>
          <a:p>
            <a:pPr algn="ctr"/>
            <a:r>
              <a:rPr lang="el-GR" sz="6000" b="1" dirty="0">
                <a:solidFill>
                  <a:srgbClr val="0070C0"/>
                </a:solidFill>
              </a:rPr>
              <a:t>Επικοινωνιακό προφίλ μαθητών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F147-F6E8-43DE-B029-CBD04D61D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545021"/>
            <a:ext cx="10753725" cy="512379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l-GR" dirty="0"/>
              <a:t> </a:t>
            </a:r>
            <a:r>
              <a:rPr lang="el-GR" sz="3200" dirty="0"/>
              <a:t>Απουσία έναρθρου προφορικού λόγου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3200" dirty="0"/>
              <a:t> Κατανόηση απλών οδηγιών («πάρε», «δώσε», «έλα»)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3200" dirty="0"/>
              <a:t> Μίμηση ήχων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3200" dirty="0"/>
              <a:t> Επικοινωνία μέσω νοημάτων, χειρονομιών και αγγιγμάτων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3200" dirty="0"/>
              <a:t> Επικοινωνία μέσω εκφράσεων του προσώπου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3200" dirty="0"/>
              <a:t> Δεικτική επικοινωνία (εικόνες, σύμβολα, αντικείμενα)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3200" dirty="0"/>
              <a:t> Επικοινωνία μέσω συσκευής επικοινωνίας</a:t>
            </a:r>
            <a:r>
              <a:rPr lang="en-US" sz="3200" dirty="0"/>
              <a:t>, </a:t>
            </a:r>
            <a:r>
              <a:rPr lang="el-GR" sz="3200" dirty="0"/>
              <a:t>ταμπλέτας </a:t>
            </a:r>
            <a:r>
              <a:rPr lang="en-US" sz="3200" dirty="0"/>
              <a:t>I-PAD</a:t>
            </a:r>
            <a:r>
              <a:rPr lang="el-GR" sz="3200" dirty="0"/>
              <a:t>, προγράμματος </a:t>
            </a:r>
            <a:r>
              <a:rPr lang="en-US" sz="3200" dirty="0"/>
              <a:t>GRID2</a:t>
            </a:r>
            <a:r>
              <a:rPr lang="el-GR" sz="32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3200" dirty="0"/>
              <a:t> Επικοινωνία μέσω διακόπτη (κλειστού τύπου απαντήσεις)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74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E92D-60B2-4ED8-BCD9-549CEE51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74" y="136926"/>
            <a:ext cx="11103852" cy="1313502"/>
          </a:xfrm>
        </p:spPr>
        <p:txBody>
          <a:bodyPr>
            <a:normAutofit fontScale="90000"/>
          </a:bodyPr>
          <a:lstStyle/>
          <a:p>
            <a:pPr algn="ctr"/>
            <a:br>
              <a:rPr lang="el-GR" sz="6000" b="1" dirty="0">
                <a:solidFill>
                  <a:srgbClr val="0070C0"/>
                </a:solidFill>
              </a:rPr>
            </a:br>
            <a:r>
              <a:rPr lang="el-GR" sz="6000" b="1" dirty="0">
                <a:solidFill>
                  <a:srgbClr val="0070C0"/>
                </a:solidFill>
              </a:rPr>
              <a:t>Κριτήρια παρέμβασης</a:t>
            </a:r>
            <a:br>
              <a:rPr lang="el-GR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17FAE-D3D5-42AF-B26B-20B419AE8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76" y="1450428"/>
            <a:ext cx="11650717" cy="527064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l-GR" dirty="0"/>
              <a:t> </a:t>
            </a:r>
            <a:r>
              <a:rPr lang="el-GR" sz="2800" dirty="0"/>
              <a:t>Οι γνώσεις, στάσεις και δεξιότητες του κάθε μαθητή/τριας όπως έχουν καταγραφεί από όλους τους εμπλεκόμενους στο Ατομικό Πρόγραμμα Εκπαίδευσης (ΑΠΕ)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2800" dirty="0"/>
              <a:t> Τα ενδιαφέροντα του μαθητή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2800" dirty="0"/>
              <a:t> Το είδος και το μέγεθος των διαφόρων υλικών και των αντικειμένων</a:t>
            </a:r>
          </a:p>
          <a:p>
            <a:pPr marL="236538" indent="-236538">
              <a:buFont typeface="Wingdings" panose="05000000000000000000" pitchFamily="2" charset="2"/>
              <a:buChar char="§"/>
            </a:pPr>
            <a:r>
              <a:rPr lang="el-GR" sz="2800" dirty="0"/>
              <a:t> Η θέση του παιδιού ώστε να μην παρεμποδίζεται η επικοινωνία και η  λειτουργικότητά του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2800" dirty="0"/>
              <a:t> Εποικοδόμηση εμπιστοσύνης και ασφάλειας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2800" dirty="0"/>
              <a:t> Κατανοητή και απλή γλώσσα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2800" dirty="0"/>
              <a:t> Παροχή ανατροφοδότησης για κάθε του ενέργεια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2800" dirty="0"/>
              <a:t> Κίνητρα και ενισχυτές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2800" dirty="0"/>
              <a:t> Επάρκεια χρόνου ανταπόκρισης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3852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9AFD3-E13F-4F29-85F4-E4FED0E90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086" y="131043"/>
            <a:ext cx="10772775" cy="1097256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0070C0"/>
                </a:solidFill>
              </a:rPr>
              <a:t>Εργαλεία Αξιολόγησης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A514C-D70A-48A7-8B80-08E4A8D061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6335" y="1228299"/>
            <a:ext cx="4782450" cy="5363569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l-GR" sz="3500" dirty="0"/>
              <a:t> Άτυπη αξιολόγηση μέσω παρατήρησης εντός και εκτός τάξης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3500" dirty="0"/>
              <a:t> Συνέντευξη με γονείς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3500" dirty="0"/>
              <a:t> Συλλογή πληροφοριών από τον Ατομικό Φάκελο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3500" dirty="0"/>
              <a:t> Συλλογή πληροφοριών από αξιολογήσεις άλλων ειδικών (γιατρών, θεραπευτών, ψυχολόγων)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3500" dirty="0"/>
              <a:t> Χρήση αντικειμένων, παιχνιδιών, εφαρμογών, εφαρμογών ηλεκτρονικών υπολογιστών, συσκευών επικοινωνίας.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5E881-B5A7-494B-95B7-4A2D48560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8057" y="1228299"/>
            <a:ext cx="5124680" cy="5363568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b="1" dirty="0"/>
              <a:t>E</a:t>
            </a:r>
            <a:r>
              <a:rPr lang="el-GR" sz="3200" b="1" dirty="0"/>
              <a:t>ργαλείο: </a:t>
            </a:r>
            <a:r>
              <a:rPr lang="en-US" sz="3200" b="1" u="sng" dirty="0"/>
              <a:t>Developmental Assessment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l-GR" sz="3200" kern="0" dirty="0">
                <a:solidFill>
                  <a:srgbClr val="0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Χρησιμοποιείται μία </a:t>
            </a:r>
            <a:r>
              <a:rPr lang="el-GR" sz="3200" b="1" kern="0" dirty="0">
                <a:solidFill>
                  <a:srgbClr val="0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κλίμακα</a:t>
            </a:r>
            <a:r>
              <a:rPr lang="el-GR" sz="3200" kern="0" dirty="0">
                <a:solidFill>
                  <a:srgbClr val="0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για να προσδιορίσει την πρόοδο του παιδιού στην αρχή</a:t>
            </a:r>
            <a:r>
              <a:rPr lang="en-US" sz="3200" kern="0" dirty="0">
                <a:solidFill>
                  <a:srgbClr val="0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l-GR" sz="3200" kern="0" dirty="0">
                <a:solidFill>
                  <a:srgbClr val="0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και στο τέλος της παρέμβασης.</a:t>
            </a:r>
            <a:endParaRPr lang="en-US" sz="3200" kern="1000" dirty="0">
              <a:solidFill>
                <a:srgbClr val="595959"/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l-GR" sz="3200" b="1" kern="0" dirty="0">
                <a:solidFill>
                  <a:srgbClr val="0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0: </a:t>
            </a:r>
            <a:r>
              <a:rPr lang="el-GR" sz="3200" kern="0" dirty="0">
                <a:solidFill>
                  <a:srgbClr val="0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Καθόλου δεξιότητα / δεν έχει επιτευχθεί,</a:t>
            </a:r>
            <a:endParaRPr lang="en-US" sz="3200" kern="1000" dirty="0">
              <a:solidFill>
                <a:srgbClr val="595959"/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l-GR" sz="3200" b="1" kern="0" dirty="0">
                <a:solidFill>
                  <a:srgbClr val="0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1: </a:t>
            </a:r>
            <a:r>
              <a:rPr lang="el-GR" sz="3200" kern="0" dirty="0">
                <a:solidFill>
                  <a:srgbClr val="0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Χαμηλή ικανότητα / έχει επιτευχθεί με πολύ μεγάλη υποστήριξη, </a:t>
            </a:r>
            <a:endParaRPr lang="en-US" sz="3200" kern="1000" dirty="0">
              <a:solidFill>
                <a:srgbClr val="595959"/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l-GR" sz="3200" b="1" kern="0" dirty="0">
                <a:solidFill>
                  <a:srgbClr val="0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2: </a:t>
            </a:r>
            <a:r>
              <a:rPr lang="el-GR" sz="3200" kern="0" dirty="0">
                <a:solidFill>
                  <a:srgbClr val="0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Περιορισμένη ικανότητα / έχει επιτευχθεί με μεγάλη υποστήριξη, </a:t>
            </a:r>
            <a:endParaRPr lang="en-US" sz="3200" kern="1000" dirty="0">
              <a:solidFill>
                <a:srgbClr val="595959"/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l-GR" sz="3200" b="1" kern="0" dirty="0">
                <a:solidFill>
                  <a:srgbClr val="0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3: </a:t>
            </a:r>
            <a:r>
              <a:rPr lang="el-GR" sz="3200" kern="0" dirty="0">
                <a:solidFill>
                  <a:srgbClr val="0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Επαρκείς δεξιότητες / έχουν επιτευχθεί με μερική υποστήριξη, </a:t>
            </a:r>
            <a:endParaRPr lang="en-US" sz="3200" kern="1000" dirty="0">
              <a:solidFill>
                <a:srgbClr val="595959"/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l-GR" sz="3200" b="1" dirty="0">
                <a:solidFill>
                  <a:srgbClr val="000000"/>
                </a:solidFill>
                <a:ea typeface="Cambria" panose="02040503050406030204" pitchFamily="18" charset="0"/>
              </a:rPr>
              <a:t>4: </a:t>
            </a:r>
            <a:r>
              <a:rPr lang="el-GR" sz="3200" dirty="0">
                <a:solidFill>
                  <a:srgbClr val="000000"/>
                </a:solidFill>
                <a:ea typeface="Cambria" panose="02040503050406030204" pitchFamily="18" charset="0"/>
              </a:rPr>
              <a:t>Έχει πλήρως επιτευχθεί.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1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071F7-6F06-4D14-B185-004D98F92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06" y="251036"/>
            <a:ext cx="10772775" cy="1658198"/>
          </a:xfrm>
        </p:spPr>
        <p:txBody>
          <a:bodyPr/>
          <a:lstStyle/>
          <a:p>
            <a:r>
              <a:rPr lang="el-GR" b="1" dirty="0">
                <a:solidFill>
                  <a:srgbClr val="0070C0"/>
                </a:solidFill>
              </a:rPr>
              <a:t>... Εργαλεία Αξιολόγησης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6269C-7C31-4407-8161-08C47B00C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774209"/>
            <a:ext cx="10753725" cy="483275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l-GR" sz="2700" b="1" dirty="0"/>
              <a:t> </a:t>
            </a:r>
            <a:r>
              <a:rPr lang="en-US" sz="2700" b="1" dirty="0"/>
              <a:t>E</a:t>
            </a:r>
            <a:r>
              <a:rPr lang="el-GR" sz="2700" b="1" dirty="0"/>
              <a:t>ργαλείο: </a:t>
            </a:r>
            <a:r>
              <a:rPr lang="en-US" sz="2700" b="1" u="sng" dirty="0"/>
              <a:t>Communication Matrix</a:t>
            </a:r>
          </a:p>
          <a:p>
            <a:pPr marL="0" indent="0">
              <a:buNone/>
            </a:pPr>
            <a:r>
              <a:rPr lang="el-GR" sz="2700" kern="0" dirty="0">
                <a:solidFill>
                  <a:srgbClr val="0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Δίνει τη δυνατότητα δημιουργίας</a:t>
            </a:r>
            <a:r>
              <a:rPr lang="el-GR" sz="2700" kern="0" dirty="0">
                <a:solidFill>
                  <a:srgbClr val="000000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 μιας βάσης δεδομένων με πληροφορίες για καλύτερη κατανόηση της ανάπτυξης της επικοινωνίας και των μοναδικών αναγκών και ικανοτήτων του κάθε παιδιού.</a:t>
            </a:r>
          </a:p>
          <a:p>
            <a:pPr marL="0" indent="0">
              <a:buNone/>
            </a:pPr>
            <a:endParaRPr lang="el-GR" sz="2700" kern="0" dirty="0">
              <a:solidFill>
                <a:srgbClr val="000000"/>
              </a:solidFill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l-GR" sz="2700" kern="0" dirty="0">
                <a:solidFill>
                  <a:srgbClr val="0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απόκτηση νέων πληροφοριών για το παιδί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700" kern="0" dirty="0">
                <a:solidFill>
                  <a:srgbClr val="0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αξιολόγηση ποικίλων όψεων της ανάπτυξης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700" kern="0" dirty="0">
                <a:solidFill>
                  <a:srgbClr val="0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παροχή πληροφοριών που μπορούν να χρησιμοποιηθούν σε διαδικασίες εκπαίδευσης και αποκατάστασης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700" kern="0" dirty="0">
                <a:solidFill>
                  <a:srgbClr val="0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προσδιορισμός προτεραιοτήτων παρέμβασης </a:t>
            </a:r>
            <a:endParaRPr lang="el-GR" sz="2700" dirty="0"/>
          </a:p>
          <a:p>
            <a:pPr>
              <a:buFont typeface="Wingdings" panose="05000000000000000000" pitchFamily="2" charset="2"/>
              <a:buChar char="ü"/>
            </a:pPr>
            <a:endParaRPr lang="el-GR" dirty="0"/>
          </a:p>
          <a:p>
            <a:endParaRPr lang="el-GR" dirty="0"/>
          </a:p>
          <a:p>
            <a:endParaRPr lang="en-US" sz="2400" b="1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28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866B8-DFCA-4096-8B27-C91F3F874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171986"/>
            <a:ext cx="10772775" cy="1658198"/>
          </a:xfrm>
        </p:spPr>
        <p:txBody>
          <a:bodyPr/>
          <a:lstStyle/>
          <a:p>
            <a:pPr algn="ctr"/>
            <a:r>
              <a:rPr lang="el-GR" b="1" dirty="0">
                <a:solidFill>
                  <a:srgbClr val="0070C0"/>
                </a:solidFill>
              </a:rPr>
              <a:t>Στόχοι της παρέμβασης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075A9-37B7-4B26-9882-CB7A4146C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7" y="2011680"/>
            <a:ext cx="10623690" cy="434678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l-GR" sz="2700" dirty="0"/>
              <a:t> Η βελτίωση της αλληλεπίδρασης των μαθητών με τους εκπαιδευτικούς / θεραπευτές / βοηθητικό προσωπικό αλλά και με τους συμμαθητές τους.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2700" dirty="0"/>
              <a:t> Η λειτουργική επικοινωνία και εκτέλεση καθημερινών </a:t>
            </a:r>
            <a:r>
              <a:rPr lang="el-GR" sz="2700" dirty="0" err="1"/>
              <a:t>ρουτίνων</a:t>
            </a:r>
            <a:r>
              <a:rPr lang="el-GR" sz="2700" dirty="0"/>
              <a:t>, οι οποίες αφορούν την ικανοποίηση των άμεσων αναγκών τους.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2700" dirty="0"/>
              <a:t> Η εξοικείωση και συστηματική χρήση συσκευών Εναλλακτικής και Επαυξητικής Επικοινωνίας  για συμμετοχή στο μάθημα αλλά και εκτός τάξης.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l-GR" sz="2700" dirty="0"/>
              <a:t> Η χρήση εναλλακτικών τρόπων επικοινωνίας, ώστε να εκφράζουν τις ανάγκες, τα συναισθήματα και τις επιθυμίες τους.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73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etropolitan">
  <a:themeElements>
    <a:clrScheme name="Προσαρμοσμένο 2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B2D8DE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rosted Glass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1635</Words>
  <Application>Microsoft Office PowerPoint</Application>
  <PresentationFormat>Widescreen</PresentationFormat>
  <Paragraphs>186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Wingdings</vt:lpstr>
      <vt:lpstr>Wingdings 2</vt:lpstr>
      <vt:lpstr>Metropolitan</vt:lpstr>
      <vt:lpstr>PrECIVIM: Promoting Effective Communication for Individuals with a Vision Impairment and Multiple Disabilities </vt:lpstr>
      <vt:lpstr>Ειδικό Σχολείο «Ευαγγελισμός» </vt:lpstr>
      <vt:lpstr>      Συμμετέχοντες   </vt:lpstr>
      <vt:lpstr>... Συμμετέχοντες </vt:lpstr>
      <vt:lpstr>Επικοινωνιακό προφίλ μαθητών</vt:lpstr>
      <vt:lpstr> Κριτήρια παρέμβασης </vt:lpstr>
      <vt:lpstr>Εργαλεία Αξιολόγησης </vt:lpstr>
      <vt:lpstr>... Εργαλεία Αξιολόγησης</vt:lpstr>
      <vt:lpstr>Στόχοι της παρέμβασης </vt:lpstr>
      <vt:lpstr>Μέσα – Υλικά και Δραστηριότητες </vt:lpstr>
      <vt:lpstr>Χρήση πολυαισθητηριακών αντικειμένων</vt:lpstr>
      <vt:lpstr>PowerPoint Presentation</vt:lpstr>
      <vt:lpstr>PowerPoint Presentation</vt:lpstr>
      <vt:lpstr>Χρήση καρτών και τρισδιάστατων αντικειμένων</vt:lpstr>
      <vt:lpstr>Χρήση διαδραστικού πίνακα και ταμπλέτας  </vt:lpstr>
      <vt:lpstr>Μελέτη Περίπτωσης: Αμαλία*</vt:lpstr>
      <vt:lpstr>Μελέτη Περίπτωσης: Αμαλία</vt:lpstr>
      <vt:lpstr>Μελέτη Περίπτωσης: Αμαλία</vt:lpstr>
      <vt:lpstr>Μελέτη Περίπτωσης: Αμαλία</vt:lpstr>
      <vt:lpstr>Μελέτη Περίπτωσης: Αμαλία</vt:lpstr>
      <vt:lpstr>Μελέτη Περίπτωσης: Αμαλία</vt:lpstr>
      <vt:lpstr>Μελέτη Περίπτωσης: Αμαλία</vt:lpstr>
      <vt:lpstr>Μελέτη Περίπτωσης: Αμαλία</vt:lpstr>
      <vt:lpstr>Μελέτη Περίπτωσης: Αμαλία</vt:lpstr>
      <vt:lpstr>Μελέτη Περίπτωσης: Αμαλία</vt:lpstr>
      <vt:lpstr>Μελέτη Περίπτωσης: Αμαλία</vt:lpstr>
      <vt:lpstr>Μελέτη Περίπτωσης: Αμαλία</vt:lpstr>
      <vt:lpstr>Γενικός Στοχασμός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PrECIVIM: Promoting Effective Communication for Individuals with a Vision Impairment and Multiple Disabilities</dc:title>
  <dc:creator>Alexis Demetriou</dc:creator>
  <cp:lastModifiedBy>Maria Kyriacou</cp:lastModifiedBy>
  <cp:revision>51</cp:revision>
  <dcterms:created xsi:type="dcterms:W3CDTF">2020-12-05T00:46:23Z</dcterms:created>
  <dcterms:modified xsi:type="dcterms:W3CDTF">2020-12-10T06:48:50Z</dcterms:modified>
</cp:coreProperties>
</file>